
<file path=[Content_Types].xml><?xml version="1.0" encoding="utf-8"?>
<Types xmlns="http://schemas.openxmlformats.org/package/2006/content-types">
  <Default Extension="xml" ContentType="application/xml"/>
  <Default Extension="jpg" ContentType="image/jpeg"/>
  <Default Extension="jpeg" ContentType="image/jpeg"/>
  <Default Extension="rels" ContentType="application/vnd.openxmlformats-package.relationships+xml"/>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88" r:id="rId2"/>
    <p:sldId id="297" r:id="rId3"/>
    <p:sldId id="298" r:id="rId4"/>
    <p:sldId id="257" r:id="rId5"/>
    <p:sldId id="284" r:id="rId6"/>
    <p:sldId id="323" r:id="rId7"/>
    <p:sldId id="283" r:id="rId8"/>
    <p:sldId id="330" r:id="rId9"/>
    <p:sldId id="262" r:id="rId10"/>
    <p:sldId id="324" r:id="rId11"/>
    <p:sldId id="259" r:id="rId12"/>
    <p:sldId id="322" r:id="rId13"/>
    <p:sldId id="320" r:id="rId14"/>
    <p:sldId id="321" r:id="rId15"/>
    <p:sldId id="264" r:id="rId16"/>
    <p:sldId id="328" r:id="rId17"/>
    <p:sldId id="325" r:id="rId18"/>
    <p:sldId id="326" r:id="rId19"/>
    <p:sldId id="327" r:id="rId20"/>
    <p:sldId id="305" r:id="rId21"/>
    <p:sldId id="286" r:id="rId22"/>
    <p:sldId id="285" r:id="rId23"/>
    <p:sldId id="266" r:id="rId24"/>
    <p:sldId id="281" r:id="rId25"/>
    <p:sldId id="301" r:id="rId26"/>
    <p:sldId id="302" r:id="rId27"/>
    <p:sldId id="294" r:id="rId28"/>
    <p:sldId id="295" r:id="rId29"/>
    <p:sldId id="333" r:id="rId30"/>
    <p:sldId id="332" r:id="rId31"/>
    <p:sldId id="339" r:id="rId32"/>
    <p:sldId id="303" r:id="rId33"/>
    <p:sldId id="304" r:id="rId34"/>
    <p:sldId id="278" r:id="rId35"/>
    <p:sldId id="345" r:id="rId36"/>
    <p:sldId id="292" r:id="rId37"/>
    <p:sldId id="313" r:id="rId38"/>
    <p:sldId id="307" r:id="rId39"/>
    <p:sldId id="308" r:id="rId40"/>
    <p:sldId id="347" r:id="rId41"/>
    <p:sldId id="348" r:id="rId42"/>
    <p:sldId id="349" r:id="rId43"/>
    <p:sldId id="350"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28" autoAdjust="0"/>
    <p:restoredTop sz="86536" autoAdjust="0"/>
  </p:normalViewPr>
  <p:slideViewPr>
    <p:cSldViewPr snapToGrid="0" snapToObjects="1">
      <p:cViewPr>
        <p:scale>
          <a:sx n="110" d="100"/>
          <a:sy n="110" d="100"/>
        </p:scale>
        <p:origin x="-752" y="-2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DBF415F-F6B6-644B-8542-E41CE8458061}" type="datetimeFigureOut">
              <a:rPr lang="en-US" smtClean="0"/>
              <a:t>19-02-19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A7F15F-F7A5-0C46-9CCD-5E7C558CC830}" type="slidenum">
              <a:rPr lang="en-US" smtClean="0"/>
              <a:t>‹#›</a:t>
            </a:fld>
            <a:endParaRPr lang="en-US"/>
          </a:p>
        </p:txBody>
      </p:sp>
    </p:spTree>
    <p:extLst>
      <p:ext uri="{BB962C8B-B14F-4D97-AF65-F5344CB8AC3E}">
        <p14:creationId xmlns:p14="http://schemas.microsoft.com/office/powerpoint/2010/main" val="359510373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A7F15F-F7A5-0C46-9CCD-5E7C558CC830}" type="slidenum">
              <a:rPr lang="en-US" smtClean="0"/>
              <a:t>4</a:t>
            </a:fld>
            <a:endParaRPr lang="en-US"/>
          </a:p>
        </p:txBody>
      </p:sp>
    </p:spTree>
    <p:extLst>
      <p:ext uri="{BB962C8B-B14F-4D97-AF65-F5344CB8AC3E}">
        <p14:creationId xmlns:p14="http://schemas.microsoft.com/office/powerpoint/2010/main" val="1653761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A7F15F-F7A5-0C46-9CCD-5E7C558CC830}" type="slidenum">
              <a:rPr lang="en-US" smtClean="0"/>
              <a:t>21</a:t>
            </a:fld>
            <a:endParaRPr lang="en-US"/>
          </a:p>
        </p:txBody>
      </p:sp>
    </p:spTree>
    <p:extLst>
      <p:ext uri="{BB962C8B-B14F-4D97-AF65-F5344CB8AC3E}">
        <p14:creationId xmlns:p14="http://schemas.microsoft.com/office/powerpoint/2010/main" val="9464683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Soma (ovals), </a:t>
            </a:r>
            <a:r>
              <a:rPr lang="en-US" baseline="0" dirty="0" err="1" smtClean="0"/>
              <a:t>germline</a:t>
            </a:r>
            <a:r>
              <a:rPr lang="en-US" baseline="0" dirty="0" smtClean="0"/>
              <a:t> (diamonds)</a:t>
            </a:r>
          </a:p>
          <a:p>
            <a:pPr marL="171450" indent="-171450">
              <a:buFontTx/>
              <a:buChar char="-"/>
            </a:pPr>
            <a:r>
              <a:rPr lang="en-US" baseline="0" dirty="0" smtClean="0"/>
              <a:t>Right side </a:t>
            </a:r>
            <a:r>
              <a:rPr lang="en-US" baseline="0" dirty="0" smtClean="0">
                <a:sym typeface="Wingdings"/>
              </a:rPr>
              <a:t> somatic change only limited to somatic lineages</a:t>
            </a:r>
          </a:p>
          <a:p>
            <a:pPr marL="171450" indent="-171450">
              <a:buFontTx/>
              <a:buChar char="-"/>
            </a:pPr>
            <a:r>
              <a:rPr lang="en-US" baseline="0" dirty="0" smtClean="0">
                <a:sym typeface="Wingdings"/>
              </a:rPr>
              <a:t>Left  </a:t>
            </a:r>
            <a:r>
              <a:rPr lang="en-US" baseline="0" dirty="0" err="1" smtClean="0">
                <a:sym typeface="Wingdings"/>
              </a:rPr>
              <a:t>germline</a:t>
            </a:r>
            <a:r>
              <a:rPr lang="en-US" baseline="0" dirty="0" smtClean="0">
                <a:sym typeface="Wingdings"/>
              </a:rPr>
              <a:t> change may become stabilized with the altered phenotype and may be observed in offspring germ or somatic cells</a:t>
            </a:r>
            <a:endParaRPr lang="en-US" baseline="0" dirty="0" smtClean="0"/>
          </a:p>
          <a:p>
            <a:pPr marL="171450" indent="-171450">
              <a:buFontTx/>
              <a:buChar char="-"/>
            </a:pPr>
            <a:r>
              <a:rPr lang="en-US" baseline="0" dirty="0" smtClean="0"/>
              <a:t>It is important to understand that the boundaries governing DNA organization and regulation in germ cells are very different from those operating on somatic cells </a:t>
            </a:r>
          </a:p>
          <a:p>
            <a:pPr marL="171450" indent="-171450">
              <a:buFontTx/>
              <a:buChar char="-"/>
            </a:pPr>
            <a:r>
              <a:rPr lang="en-US" baseline="0" dirty="0" smtClean="0"/>
              <a:t>The interest in epigenetic studies is further reinforced by the capacity of both soma and </a:t>
            </a:r>
            <a:r>
              <a:rPr lang="en-US" baseline="0" dirty="0" err="1" smtClean="0"/>
              <a:t>germline</a:t>
            </a:r>
            <a:r>
              <a:rPr lang="en-US" baseline="0" dirty="0" smtClean="0"/>
              <a:t> to be affected by dynamic biotic and abiotic conditions, providing mechanisms for acclimatization and adaptation that may be advantageous in a time of rapid environmental change </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DA7F15F-F7A5-0C46-9CCD-5E7C558CC830}" type="slidenum">
              <a:rPr lang="en-US" smtClean="0"/>
              <a:t>23</a:t>
            </a:fld>
            <a:endParaRPr lang="en-US"/>
          </a:p>
        </p:txBody>
      </p:sp>
    </p:spTree>
    <p:extLst>
      <p:ext uri="{BB962C8B-B14F-4D97-AF65-F5344CB8AC3E}">
        <p14:creationId xmlns:p14="http://schemas.microsoft.com/office/powerpoint/2010/main" val="23962108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﻿Epigenetic responses to environmental change. (a) Climatic changes trigger epigenetic modifications that modulate alternative and reversible phenotypic manifestations of the genotype. The mitotic transmission of epigenetic marks participates in the propagation of environmentally or developmentally induced states, described as epigenetic effects. The relationship between the magnitude, duration, and type of environmental signals and the specific type, stability, and longevity of epigenetic marks remains to be fully elucidated (challenge 1 in the sidebar titled Future Challenges and Questions). Although epigenetic mechanisms are currently being studied in marine organisms, a detailed understanding of their function and interactions is still lacking (challenge 2 in the sidebar). (b)One of the possibilities for the meiotic </a:t>
            </a:r>
            <a:r>
              <a:rPr lang="en-US" dirty="0" err="1" smtClean="0"/>
              <a:t>transgenerational</a:t>
            </a:r>
            <a:r>
              <a:rPr lang="en-US" dirty="0" smtClean="0"/>
              <a:t> transmission of epigenetic information, or “memory,” across generations (sexual offspring) requires the persistence of stimuli supporting feedback loops, maintaining epigenetically induced phenotypes or context-dependent epigenetic effects. Yet the mechanisms underlying the communication of signals between soma and </a:t>
            </a:r>
            <a:r>
              <a:rPr lang="en-US" dirty="0" err="1" smtClean="0"/>
              <a:t>germline</a:t>
            </a:r>
            <a:r>
              <a:rPr lang="en-US" dirty="0" smtClean="0"/>
              <a:t> and their ability to endure the reorganization of chromatin during gametogenesis remain obscure (challenge 3 in the sidebar). (c) Alternatively, true epigenetic </a:t>
            </a:r>
            <a:r>
              <a:rPr lang="en-US" dirty="0" err="1" smtClean="0"/>
              <a:t>transgenerational</a:t>
            </a:r>
            <a:r>
              <a:rPr lang="en-US" dirty="0" smtClean="0"/>
              <a:t> inheritance (i.e., the transmission and persistence of specific epigenetic modifications in the </a:t>
            </a:r>
            <a:r>
              <a:rPr lang="en-US" dirty="0" err="1" smtClean="0"/>
              <a:t>germline</a:t>
            </a:r>
            <a:r>
              <a:rPr lang="en-US" dirty="0" smtClean="0"/>
              <a:t>) could occur without the persistence of the causative environmental conditions across generations, or </a:t>
            </a:r>
            <a:r>
              <a:rPr lang="en-US" dirty="0" err="1" smtClean="0"/>
              <a:t>germline</a:t>
            </a:r>
            <a:r>
              <a:rPr lang="en-US" dirty="0" smtClean="0"/>
              <a:t>-dependent inheritance. While animal model experiments are consistent with the possibility of both (e.g., the agouti locus in mice), the existence of true </a:t>
            </a:r>
            <a:r>
              <a:rPr lang="en-US" dirty="0" err="1" smtClean="0"/>
              <a:t>transgenerational</a:t>
            </a:r>
            <a:r>
              <a:rPr lang="en-US" dirty="0" smtClean="0"/>
              <a:t> inheritance and its evolutionary implications remain contentious (challenge 4 in the sidebar). Abbreviations: ac, acetylation; DNMT, </a:t>
            </a:r>
            <a:r>
              <a:rPr lang="en-US" dirty="0" err="1" smtClean="0"/>
              <a:t>DNAmethyltransferase;HAT</a:t>
            </a:r>
            <a:r>
              <a:rPr lang="en-US" dirty="0" smtClean="0"/>
              <a:t>, histone </a:t>
            </a:r>
            <a:r>
              <a:rPr lang="en-US" dirty="0" err="1" smtClean="0"/>
              <a:t>acetyltransferase</a:t>
            </a:r>
            <a:r>
              <a:rPr lang="en-US" dirty="0" smtClean="0"/>
              <a:t>; HDAC, histone </a:t>
            </a:r>
            <a:r>
              <a:rPr lang="en-US" dirty="0" err="1" smtClean="0"/>
              <a:t>deacetylase</a:t>
            </a:r>
            <a:r>
              <a:rPr lang="en-US" dirty="0" smtClean="0"/>
              <a:t>; me, methylation; </a:t>
            </a:r>
            <a:r>
              <a:rPr lang="en-US" dirty="0" err="1" smtClean="0"/>
              <a:t>ncRNA</a:t>
            </a:r>
            <a:r>
              <a:rPr lang="en-US" dirty="0" smtClean="0"/>
              <a:t>, noncoding RNA;PTM, posttranslational modification; RITS, RNA-induced transcriptional silencing; </a:t>
            </a:r>
            <a:r>
              <a:rPr lang="en-US" dirty="0" err="1" smtClean="0"/>
              <a:t>RNApol,RNApolymerase</a:t>
            </a:r>
            <a:r>
              <a:rPr lang="en-US" smtClean="0"/>
              <a:t>; TET, ten eleven translocation.</a:t>
            </a:r>
            <a:endParaRPr lang="en-US"/>
          </a:p>
        </p:txBody>
      </p:sp>
      <p:sp>
        <p:nvSpPr>
          <p:cNvPr id="4" name="Slide Number Placeholder 3"/>
          <p:cNvSpPr>
            <a:spLocks noGrp="1"/>
          </p:cNvSpPr>
          <p:nvPr>
            <p:ph type="sldNum" sz="quarter" idx="10"/>
          </p:nvPr>
        </p:nvSpPr>
        <p:spPr/>
        <p:txBody>
          <a:bodyPr/>
          <a:lstStyle/>
          <a:p>
            <a:fld id="{ADA7F15F-F7A5-0C46-9CCD-5E7C558CC830}" type="slidenum">
              <a:rPr lang="en-US" smtClean="0"/>
              <a:t>24</a:t>
            </a:fld>
            <a:endParaRPr lang="en-US"/>
          </a:p>
        </p:txBody>
      </p:sp>
    </p:spTree>
    <p:extLst>
      <p:ext uri="{BB962C8B-B14F-4D97-AF65-F5344CB8AC3E}">
        <p14:creationId xmlns:p14="http://schemas.microsoft.com/office/powerpoint/2010/main" val="2396210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﻿Epigenetic responses to environmental change. (a) Climatic changes trigger epigenetic modifications that modulate alternative and reversible phenotypic manifestations of the genotype. The mitotic transmission of epigenetic marks participates in the propagation of environmentally or developmentally induced states, described as epigenetic effects. The relationship between the magnitude, duration, and type of environmental signals and the specific type, stability, and longevity of epigenetic marks remains to be fully elucidated (challenge 1 in the sidebar titled Future Challenges and Questions). Although epigenetic mechanisms are currently being studied in marine organisms, a detailed understanding of their function and interactions is still lacking (challenge 2 in the sidebar). (b)One of the possibilities for the meiotic </a:t>
            </a:r>
            <a:r>
              <a:rPr lang="en-US" dirty="0" err="1" smtClean="0"/>
              <a:t>transgenerational</a:t>
            </a:r>
            <a:r>
              <a:rPr lang="en-US" dirty="0" smtClean="0"/>
              <a:t> transmission of epigenetic information, or “memory,” across generations (sexual offspring) requires the persistence of stimuli supporting feedback loops, maintaining epigenetically induced phenotypes or context-dependent epigenetic effects. Yet the mechanisms underlying the communication of signals between soma and </a:t>
            </a:r>
            <a:r>
              <a:rPr lang="en-US" dirty="0" err="1" smtClean="0"/>
              <a:t>germline</a:t>
            </a:r>
            <a:r>
              <a:rPr lang="en-US" dirty="0" smtClean="0"/>
              <a:t> and their ability to endure the reorganization of chromatin during gametogenesis remain obscure (challenge 3 in the sidebar). (c) Alternatively, true epigenetic </a:t>
            </a:r>
            <a:r>
              <a:rPr lang="en-US" dirty="0" err="1" smtClean="0"/>
              <a:t>transgenerational</a:t>
            </a:r>
            <a:r>
              <a:rPr lang="en-US" dirty="0" smtClean="0"/>
              <a:t> inheritance (i.e., the transmission and persistence of specific epigenetic modifications in the </a:t>
            </a:r>
            <a:r>
              <a:rPr lang="en-US" dirty="0" err="1" smtClean="0"/>
              <a:t>germline</a:t>
            </a:r>
            <a:r>
              <a:rPr lang="en-US" dirty="0" smtClean="0"/>
              <a:t>) could occur without the persistence of the causative environmental conditions across generations, or </a:t>
            </a:r>
            <a:r>
              <a:rPr lang="en-US" dirty="0" err="1" smtClean="0"/>
              <a:t>germline</a:t>
            </a:r>
            <a:r>
              <a:rPr lang="en-US" dirty="0" smtClean="0"/>
              <a:t>-dependent inheritance. While animal model experiments are consistent with the possibility of both (e.g., the agouti locus in mice), the existence of true </a:t>
            </a:r>
            <a:r>
              <a:rPr lang="en-US" dirty="0" err="1" smtClean="0"/>
              <a:t>transgenerational</a:t>
            </a:r>
            <a:r>
              <a:rPr lang="en-US" dirty="0" smtClean="0"/>
              <a:t> inheritance and its evolutionary implications remain contentious (challenge 4 in the sidebar). Abbreviations: ac, acetylation; DNMT, </a:t>
            </a:r>
            <a:r>
              <a:rPr lang="en-US" dirty="0" err="1" smtClean="0"/>
              <a:t>DNAmethyltransferase;HAT</a:t>
            </a:r>
            <a:r>
              <a:rPr lang="en-US" dirty="0" smtClean="0"/>
              <a:t>, histone </a:t>
            </a:r>
            <a:r>
              <a:rPr lang="en-US" dirty="0" err="1" smtClean="0"/>
              <a:t>acetyltransferase</a:t>
            </a:r>
            <a:r>
              <a:rPr lang="en-US" dirty="0" smtClean="0"/>
              <a:t>; HDAC, histone </a:t>
            </a:r>
            <a:r>
              <a:rPr lang="en-US" dirty="0" err="1" smtClean="0"/>
              <a:t>deacetylase</a:t>
            </a:r>
            <a:r>
              <a:rPr lang="en-US" dirty="0" smtClean="0"/>
              <a:t>; me, methylation; </a:t>
            </a:r>
            <a:r>
              <a:rPr lang="en-US" dirty="0" err="1" smtClean="0"/>
              <a:t>ncRNA</a:t>
            </a:r>
            <a:r>
              <a:rPr lang="en-US" dirty="0" smtClean="0"/>
              <a:t>, noncoding RNA;PTM, posttranslational modification; RITS, RNA-induced transcriptional silencing; </a:t>
            </a:r>
            <a:r>
              <a:rPr lang="en-US" dirty="0" err="1" smtClean="0"/>
              <a:t>RNApol,RNApolymerase</a:t>
            </a:r>
            <a:r>
              <a:rPr lang="en-US" smtClean="0"/>
              <a:t>; TET, ten eleven translocation.</a:t>
            </a:r>
            <a:endParaRPr lang="en-US"/>
          </a:p>
        </p:txBody>
      </p:sp>
      <p:sp>
        <p:nvSpPr>
          <p:cNvPr id="4" name="Slide Number Placeholder 3"/>
          <p:cNvSpPr>
            <a:spLocks noGrp="1"/>
          </p:cNvSpPr>
          <p:nvPr>
            <p:ph type="sldNum" sz="quarter" idx="10"/>
          </p:nvPr>
        </p:nvSpPr>
        <p:spPr/>
        <p:txBody>
          <a:bodyPr/>
          <a:lstStyle/>
          <a:p>
            <a:fld id="{ADA7F15F-F7A5-0C46-9CCD-5E7C558CC830}" type="slidenum">
              <a:rPr lang="en-US" smtClean="0"/>
              <a:t>25</a:t>
            </a:fld>
            <a:endParaRPr lang="en-US"/>
          </a:p>
        </p:txBody>
      </p:sp>
    </p:spTree>
    <p:extLst>
      <p:ext uri="{BB962C8B-B14F-4D97-AF65-F5344CB8AC3E}">
        <p14:creationId xmlns:p14="http://schemas.microsoft.com/office/powerpoint/2010/main" val="23962108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﻿Epigenetic responses to environmental change. (a) Climatic changes trigger epigenetic modifications that modulate alternative and reversible phenotypic manifestations of the genotype. The mitotic transmission of epigenetic marks participates in the propagation of environmentally or developmentally induced states, described as epigenetic effects. The relationship between the magnitude, duration, and type of environmental signals and the specific type, stability, and longevity of epigenetic marks remains to be fully elucidated (challenge 1 in the sidebar titled Future Challenges and Questions). Although epigenetic mechanisms are currently being studied in marine organisms, a detailed understanding of their function and interactions is still lacking (challenge 2 in the sidebar). (b)One of the possibilities for the meiotic </a:t>
            </a:r>
            <a:r>
              <a:rPr lang="en-US" dirty="0" err="1" smtClean="0"/>
              <a:t>transgenerational</a:t>
            </a:r>
            <a:r>
              <a:rPr lang="en-US" dirty="0" smtClean="0"/>
              <a:t> transmission of epigenetic information, or “memory,” across generations (sexual offspring) requires the persistence of stimuli supporting feedback loops, maintaining epigenetically induced phenotypes or context-dependent epigenetic effects. Yet the mechanisms underlying the communication of signals between soma and </a:t>
            </a:r>
            <a:r>
              <a:rPr lang="en-US" dirty="0" err="1" smtClean="0"/>
              <a:t>germline</a:t>
            </a:r>
            <a:r>
              <a:rPr lang="en-US" dirty="0" smtClean="0"/>
              <a:t> and their ability to endure the reorganization of chromatin during gametogenesis remain obscure (challenge 3 in the sidebar). (c) Alternatively, true epigenetic </a:t>
            </a:r>
            <a:r>
              <a:rPr lang="en-US" dirty="0" err="1" smtClean="0"/>
              <a:t>transgenerational</a:t>
            </a:r>
            <a:r>
              <a:rPr lang="en-US" dirty="0" smtClean="0"/>
              <a:t> inheritance (i.e., the transmission and persistence of specific epigenetic modifications in the </a:t>
            </a:r>
            <a:r>
              <a:rPr lang="en-US" dirty="0" err="1" smtClean="0"/>
              <a:t>germline</a:t>
            </a:r>
            <a:r>
              <a:rPr lang="en-US" dirty="0" smtClean="0"/>
              <a:t>) could occur without the persistence of the causative environmental conditions across generations, or </a:t>
            </a:r>
            <a:r>
              <a:rPr lang="en-US" dirty="0" err="1" smtClean="0"/>
              <a:t>germline</a:t>
            </a:r>
            <a:r>
              <a:rPr lang="en-US" dirty="0" smtClean="0"/>
              <a:t>-dependent inheritance. While animal model experiments are consistent with the possibility of both (e.g., the agouti locus in mice), the existence of true </a:t>
            </a:r>
            <a:r>
              <a:rPr lang="en-US" dirty="0" err="1" smtClean="0"/>
              <a:t>transgenerational</a:t>
            </a:r>
            <a:r>
              <a:rPr lang="en-US" dirty="0" smtClean="0"/>
              <a:t> inheritance and its evolutionary implications remain contentious (challenge 4 in the sidebar). Abbreviations: ac, acetylation; DNMT, </a:t>
            </a:r>
            <a:r>
              <a:rPr lang="en-US" dirty="0" err="1" smtClean="0"/>
              <a:t>DNAmethyltransferase;HAT</a:t>
            </a:r>
            <a:r>
              <a:rPr lang="en-US" dirty="0" smtClean="0"/>
              <a:t>, histone </a:t>
            </a:r>
            <a:r>
              <a:rPr lang="en-US" dirty="0" err="1" smtClean="0"/>
              <a:t>acetyltransferase</a:t>
            </a:r>
            <a:r>
              <a:rPr lang="en-US" dirty="0" smtClean="0"/>
              <a:t>; HDAC, histone </a:t>
            </a:r>
            <a:r>
              <a:rPr lang="en-US" dirty="0" err="1" smtClean="0"/>
              <a:t>deacetylase</a:t>
            </a:r>
            <a:r>
              <a:rPr lang="en-US" dirty="0" smtClean="0"/>
              <a:t>; me, methylation; </a:t>
            </a:r>
            <a:r>
              <a:rPr lang="en-US" dirty="0" err="1" smtClean="0"/>
              <a:t>ncRNA</a:t>
            </a:r>
            <a:r>
              <a:rPr lang="en-US" dirty="0" smtClean="0"/>
              <a:t>, noncoding RNA;PTM, posttranslational modification; RITS, RNA-induced transcriptional silencing; </a:t>
            </a:r>
            <a:r>
              <a:rPr lang="en-US" dirty="0" err="1" smtClean="0"/>
              <a:t>RNApol,RNApolymerase</a:t>
            </a:r>
            <a:r>
              <a:rPr lang="en-US" smtClean="0"/>
              <a:t>; TET, ten eleven translocation.</a:t>
            </a:r>
            <a:endParaRPr lang="en-US"/>
          </a:p>
        </p:txBody>
      </p:sp>
      <p:sp>
        <p:nvSpPr>
          <p:cNvPr id="4" name="Slide Number Placeholder 3"/>
          <p:cNvSpPr>
            <a:spLocks noGrp="1"/>
          </p:cNvSpPr>
          <p:nvPr>
            <p:ph type="sldNum" sz="quarter" idx="10"/>
          </p:nvPr>
        </p:nvSpPr>
        <p:spPr/>
        <p:txBody>
          <a:bodyPr/>
          <a:lstStyle/>
          <a:p>
            <a:fld id="{ADA7F15F-F7A5-0C46-9CCD-5E7C558CC830}" type="slidenum">
              <a:rPr lang="en-US" smtClean="0"/>
              <a:t>26</a:t>
            </a:fld>
            <a:endParaRPr lang="en-US"/>
          </a:p>
        </p:txBody>
      </p:sp>
    </p:spTree>
    <p:extLst>
      <p:ext uri="{BB962C8B-B14F-4D97-AF65-F5344CB8AC3E}">
        <p14:creationId xmlns:p14="http://schemas.microsoft.com/office/powerpoint/2010/main" val="23962108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Occurs at C5 of the cytosine ring within cytosine-guanine</a:t>
            </a:r>
            <a:r>
              <a:rPr lang="en-US" baseline="0" dirty="0" smtClean="0"/>
              <a:t> (</a:t>
            </a:r>
            <a:r>
              <a:rPr lang="en-US" baseline="0" dirty="0" err="1" smtClean="0"/>
              <a:t>CpG</a:t>
            </a:r>
            <a:r>
              <a:rPr lang="en-US" baseline="0" dirty="0" smtClean="0"/>
              <a:t>) </a:t>
            </a:r>
            <a:r>
              <a:rPr lang="en-US" baseline="0" dirty="0" err="1" smtClean="0"/>
              <a:t>dinucleotides</a:t>
            </a:r>
            <a:endParaRPr lang="en-US" baseline="0" dirty="0" smtClean="0"/>
          </a:p>
          <a:p>
            <a:pPr marL="171450" indent="-171450">
              <a:buFontTx/>
              <a:buChar char="-"/>
            </a:pPr>
            <a:r>
              <a:rPr lang="en-US" baseline="0" dirty="0" err="1" smtClean="0"/>
              <a:t>CpG</a:t>
            </a:r>
            <a:r>
              <a:rPr lang="en-US" baseline="0" dirty="0" smtClean="0"/>
              <a:t> islands are 1) a length greater than 200bp, 2) a G+C content greater than 50%, 3) a ratio of observed to expected </a:t>
            </a:r>
            <a:r>
              <a:rPr lang="en-US" baseline="0" dirty="0" err="1" smtClean="0"/>
              <a:t>CpG</a:t>
            </a:r>
            <a:r>
              <a:rPr lang="en-US" baseline="0" dirty="0" smtClean="0"/>
              <a:t> greater ta 0.6. They are major regulator units and 50% of </a:t>
            </a:r>
            <a:r>
              <a:rPr lang="en-US" baseline="0" dirty="0" err="1" smtClean="0"/>
              <a:t>CpG</a:t>
            </a:r>
            <a:r>
              <a:rPr lang="en-US" baseline="0" dirty="0" smtClean="0"/>
              <a:t> island are located in promoter regions </a:t>
            </a:r>
          </a:p>
          <a:p>
            <a:pPr marL="171450" indent="-171450">
              <a:buFontTx/>
              <a:buChar char="-"/>
            </a:pPr>
            <a:r>
              <a:rPr lang="en-US" baseline="0" dirty="0" smtClean="0"/>
              <a:t>When </a:t>
            </a:r>
            <a:r>
              <a:rPr lang="en-US" baseline="0" dirty="0" err="1" smtClean="0"/>
              <a:t>CpG</a:t>
            </a:r>
            <a:r>
              <a:rPr lang="en-US" baseline="0" dirty="0" smtClean="0"/>
              <a:t> island are methylated, there is a direct correlation with repression of transcription, however is it not reciprocally correlated </a:t>
            </a:r>
          </a:p>
          <a:p>
            <a:pPr marL="171450" indent="-171450">
              <a:buFontTx/>
              <a:buChar char="-"/>
            </a:pPr>
            <a:r>
              <a:rPr lang="en-US" baseline="0" dirty="0" smtClean="0"/>
              <a:t>MBD proteins can recruit additional </a:t>
            </a:r>
            <a:r>
              <a:rPr lang="en-US" baseline="0" dirty="0" err="1" smtClean="0"/>
              <a:t>proetins</a:t>
            </a:r>
            <a:r>
              <a:rPr lang="en-US" baseline="0" dirty="0" smtClean="0"/>
              <a:t> that can remodel chromatin to also repress transcription in another way </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ADA7F15F-F7A5-0C46-9CCD-5E7C558CC830}" type="slidenum">
              <a:rPr lang="en-US" smtClean="0"/>
              <a:t>28</a:t>
            </a:fld>
            <a:endParaRPr lang="en-US"/>
          </a:p>
        </p:txBody>
      </p:sp>
    </p:spTree>
    <p:extLst>
      <p:ext uri="{BB962C8B-B14F-4D97-AF65-F5344CB8AC3E}">
        <p14:creationId xmlns:p14="http://schemas.microsoft.com/office/powerpoint/2010/main" val="195680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ADA7F15F-F7A5-0C46-9CCD-5E7C558CC830}" type="slidenum">
              <a:rPr lang="en-US" smtClean="0"/>
              <a:t>29</a:t>
            </a:fld>
            <a:endParaRPr lang="en-US"/>
          </a:p>
        </p:txBody>
      </p:sp>
    </p:spTree>
    <p:extLst>
      <p:ext uri="{BB962C8B-B14F-4D97-AF65-F5344CB8AC3E}">
        <p14:creationId xmlns:p14="http://schemas.microsoft.com/office/powerpoint/2010/main" val="195680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ADA7F15F-F7A5-0C46-9CCD-5E7C558CC830}" type="slidenum">
              <a:rPr lang="en-US" smtClean="0"/>
              <a:t>30</a:t>
            </a:fld>
            <a:endParaRPr lang="en-US"/>
          </a:p>
        </p:txBody>
      </p:sp>
    </p:spTree>
    <p:extLst>
      <p:ext uri="{BB962C8B-B14F-4D97-AF65-F5344CB8AC3E}">
        <p14:creationId xmlns:p14="http://schemas.microsoft.com/office/powerpoint/2010/main" val="195680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ADA7F15F-F7A5-0C46-9CCD-5E7C558CC830}" type="slidenum">
              <a:rPr lang="en-US" smtClean="0"/>
              <a:t>31</a:t>
            </a:fld>
            <a:endParaRPr lang="en-US"/>
          </a:p>
        </p:txBody>
      </p:sp>
    </p:spTree>
    <p:extLst>
      <p:ext uri="{BB962C8B-B14F-4D97-AF65-F5344CB8AC3E}">
        <p14:creationId xmlns:p14="http://schemas.microsoft.com/office/powerpoint/2010/main" val="1956807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Histone proteins act to package DNA, which wraps around the eight histones, into chromosomes</a:t>
            </a:r>
          </a:p>
          <a:p>
            <a:pPr marL="171450" indent="-171450">
              <a:buFontTx/>
              <a:buChar char="-"/>
            </a:pPr>
            <a:r>
              <a:rPr lang="en-US" dirty="0" smtClean="0"/>
              <a:t>By </a:t>
            </a:r>
            <a:r>
              <a:rPr lang="en-US" dirty="0" err="1" smtClean="0"/>
              <a:t>remodelling</a:t>
            </a:r>
            <a:r>
              <a:rPr lang="en-US" dirty="0" smtClean="0"/>
              <a:t> chromatin</a:t>
            </a:r>
            <a:r>
              <a:rPr lang="en-US" baseline="0" dirty="0" smtClean="0"/>
              <a:t> complexes, it influences transcription and DNA processes (repair, replication, recombination)</a:t>
            </a:r>
            <a:endParaRPr lang="en-US"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DA7F15F-F7A5-0C46-9CCD-5E7C558CC830}" type="slidenum">
              <a:rPr lang="en-US" smtClean="0"/>
              <a:t>32</a:t>
            </a:fld>
            <a:endParaRPr lang="en-US"/>
          </a:p>
        </p:txBody>
      </p:sp>
    </p:spTree>
    <p:extLst>
      <p:ext uri="{BB962C8B-B14F-4D97-AF65-F5344CB8AC3E}">
        <p14:creationId xmlns:p14="http://schemas.microsoft.com/office/powerpoint/2010/main" val="195680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Dot colors are genotypes </a:t>
            </a:r>
          </a:p>
          <a:p>
            <a:pPr marL="171450" indent="-171450">
              <a:buFontTx/>
              <a:buChar char="-"/>
            </a:pPr>
            <a:r>
              <a:rPr lang="en-US" dirty="0" smtClean="0"/>
              <a:t>Arrows are genotypes</a:t>
            </a:r>
            <a:r>
              <a:rPr lang="en-US" baseline="0" dirty="0" smtClean="0"/>
              <a:t> “native” environment </a:t>
            </a:r>
          </a:p>
          <a:p>
            <a:pPr marL="171450" indent="-171450">
              <a:buFontTx/>
              <a:buChar char="-"/>
            </a:pPr>
            <a:r>
              <a:rPr lang="en-US" baseline="0" dirty="0" smtClean="0"/>
              <a:t>GXE </a:t>
            </a:r>
            <a:endParaRPr lang="en-US" dirty="0"/>
          </a:p>
        </p:txBody>
      </p:sp>
      <p:sp>
        <p:nvSpPr>
          <p:cNvPr id="4" name="Slide Number Placeholder 3"/>
          <p:cNvSpPr>
            <a:spLocks noGrp="1"/>
          </p:cNvSpPr>
          <p:nvPr>
            <p:ph type="sldNum" sz="quarter" idx="10"/>
          </p:nvPr>
        </p:nvSpPr>
        <p:spPr/>
        <p:txBody>
          <a:bodyPr/>
          <a:lstStyle/>
          <a:p>
            <a:fld id="{ADA7F15F-F7A5-0C46-9CCD-5E7C558CC830}" type="slidenum">
              <a:rPr lang="en-US" smtClean="0"/>
              <a:t>5</a:t>
            </a:fld>
            <a:endParaRPr lang="en-US"/>
          </a:p>
        </p:txBody>
      </p:sp>
    </p:spTree>
    <p:extLst>
      <p:ext uri="{BB962C8B-B14F-4D97-AF65-F5344CB8AC3E}">
        <p14:creationId xmlns:p14="http://schemas.microsoft.com/office/powerpoint/2010/main" val="21716191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Various classes of RNA can</a:t>
            </a:r>
            <a:r>
              <a:rPr lang="en-US" baseline="0" dirty="0" smtClean="0"/>
              <a:t> be transferred horizontally across </a:t>
            </a:r>
            <a:r>
              <a:rPr lang="en-US" baseline="0" dirty="0" err="1" smtClean="0"/>
              <a:t>neighbouring</a:t>
            </a:r>
            <a:r>
              <a:rPr lang="en-US" baseline="0" dirty="0" smtClean="0"/>
              <a:t> cells through extracellular vesicles, promoting environmental </a:t>
            </a:r>
            <a:r>
              <a:rPr lang="en-US" baseline="0" dirty="0" err="1" smtClean="0"/>
              <a:t>signmal</a:t>
            </a:r>
            <a:r>
              <a:rPr lang="en-US" baseline="0" dirty="0" smtClean="0"/>
              <a:t> transduction, as well as potentially altering the </a:t>
            </a:r>
            <a:r>
              <a:rPr lang="en-US" baseline="0" dirty="0" err="1" smtClean="0"/>
              <a:t>epigenome</a:t>
            </a:r>
            <a:r>
              <a:rPr lang="en-US" baseline="0" dirty="0" smtClean="0"/>
              <a:t> of </a:t>
            </a:r>
            <a:r>
              <a:rPr lang="en-US" baseline="0" dirty="0" err="1" smtClean="0"/>
              <a:t>neighbouring</a:t>
            </a:r>
            <a:r>
              <a:rPr lang="en-US" baseline="0" dirty="0" smtClean="0"/>
              <a:t> cells by carrying RNA-binding proteins</a:t>
            </a:r>
          </a:p>
          <a:p>
            <a:pPr marL="171450" indent="-171450">
              <a:buFontTx/>
              <a:buChar char="-"/>
            </a:pPr>
            <a:endParaRPr lang="en-US" baseline="0" dirty="0" smtClean="0"/>
          </a:p>
          <a:p>
            <a:pPr marL="171450" indent="-171450">
              <a:buFontTx/>
              <a:buChar char="-"/>
            </a:pPr>
            <a:r>
              <a:rPr lang="en-US" baseline="0" dirty="0" err="1" smtClean="0"/>
              <a:t>Afigure</a:t>
            </a:r>
            <a:r>
              <a:rPr lang="en-US" baseline="0" dirty="0" smtClean="0"/>
              <a:t>: </a:t>
            </a:r>
            <a:r>
              <a:rPr lang="en-US" baseline="0" dirty="0" err="1" smtClean="0"/>
              <a:t>depiciting</a:t>
            </a:r>
            <a:r>
              <a:rPr lang="en-US" baseline="0" dirty="0" smtClean="0"/>
              <a:t> how the trans-acting Ty1 </a:t>
            </a:r>
            <a:r>
              <a:rPr lang="en-US" baseline="0" dirty="0" err="1" smtClean="0"/>
              <a:t>ncRNA</a:t>
            </a:r>
            <a:r>
              <a:rPr lang="en-US" baseline="0" dirty="0" smtClean="0"/>
              <a:t> inhibits the RNA </a:t>
            </a:r>
            <a:r>
              <a:rPr lang="en-US" baseline="0" dirty="0" err="1" smtClean="0"/>
              <a:t>ploymerase</a:t>
            </a:r>
            <a:r>
              <a:rPr lang="en-US" baseline="0" dirty="0" smtClean="0"/>
              <a:t> II of the Ty1 transposon through Set 1 Activity</a:t>
            </a:r>
            <a:endParaRPr lang="en-US" dirty="0"/>
          </a:p>
        </p:txBody>
      </p:sp>
      <p:sp>
        <p:nvSpPr>
          <p:cNvPr id="4" name="Slide Number Placeholder 3"/>
          <p:cNvSpPr>
            <a:spLocks noGrp="1"/>
          </p:cNvSpPr>
          <p:nvPr>
            <p:ph type="sldNum" sz="quarter" idx="10"/>
          </p:nvPr>
        </p:nvSpPr>
        <p:spPr/>
        <p:txBody>
          <a:bodyPr/>
          <a:lstStyle/>
          <a:p>
            <a:fld id="{ADA7F15F-F7A5-0C46-9CCD-5E7C558CC830}" type="slidenum">
              <a:rPr lang="en-US" smtClean="0"/>
              <a:t>33</a:t>
            </a:fld>
            <a:endParaRPr lang="en-US"/>
          </a:p>
        </p:txBody>
      </p:sp>
    </p:spTree>
    <p:extLst>
      <p:ext uri="{BB962C8B-B14F-4D97-AF65-F5344CB8AC3E}">
        <p14:creationId xmlns:p14="http://schemas.microsoft.com/office/powerpoint/2010/main" val="195680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p>
          <a:p>
            <a:r>
              <a:rPr lang="en-US" dirty="0" smtClean="0"/>
              <a:t>Methylated </a:t>
            </a:r>
            <a:r>
              <a:rPr lang="en-US" dirty="0" err="1" smtClean="0"/>
              <a:t>cytosines</a:t>
            </a:r>
            <a:r>
              <a:rPr lang="en-US" dirty="0" smtClean="0"/>
              <a:t> convert to </a:t>
            </a:r>
            <a:r>
              <a:rPr lang="en-US" dirty="0" err="1" smtClean="0"/>
              <a:t>thymines</a:t>
            </a:r>
            <a:r>
              <a:rPr lang="en-US" dirty="0" smtClean="0"/>
              <a:t> over time</a:t>
            </a:r>
          </a:p>
          <a:p>
            <a:r>
              <a:rPr lang="en-US" dirty="0" smtClean="0"/>
              <a:t>Results in reduction</a:t>
            </a:r>
            <a:r>
              <a:rPr lang="en-US" baseline="0" dirty="0" smtClean="0"/>
              <a:t> of </a:t>
            </a:r>
            <a:r>
              <a:rPr lang="en-US" baseline="0" dirty="0" err="1" smtClean="0"/>
              <a:t>CpG</a:t>
            </a:r>
            <a:r>
              <a:rPr lang="en-US" baseline="0" dirty="0" smtClean="0"/>
              <a:t> </a:t>
            </a:r>
            <a:r>
              <a:rPr lang="en-US" baseline="0" dirty="0" err="1" smtClean="0"/>
              <a:t>dinucleotides</a:t>
            </a:r>
            <a:r>
              <a:rPr lang="en-US" baseline="0" dirty="0" smtClean="0"/>
              <a:t>, meaning that heavily methylated genomic regions are associated with reduced numbers of </a:t>
            </a:r>
            <a:r>
              <a:rPr lang="en-US" baseline="0" dirty="0" err="1" smtClean="0"/>
              <a:t>CpGs</a:t>
            </a:r>
            <a:endParaRPr lang="en-US" baseline="0" dirty="0" smtClean="0"/>
          </a:p>
          <a:p>
            <a:r>
              <a:rPr lang="en-US" baseline="0" dirty="0" smtClean="0"/>
              <a:t>Thus methylation patterns that have been inherited through the </a:t>
            </a:r>
            <a:r>
              <a:rPr lang="en-US" baseline="0" dirty="0" err="1" smtClean="0"/>
              <a:t>germline</a:t>
            </a:r>
            <a:r>
              <a:rPr lang="en-US" baseline="0" dirty="0" smtClean="0"/>
              <a:t> over evolutionary time can be estimated using the ratio O/E</a:t>
            </a:r>
          </a:p>
          <a:p>
            <a:endParaRPr lang="en-US" dirty="0"/>
          </a:p>
        </p:txBody>
      </p:sp>
      <p:sp>
        <p:nvSpPr>
          <p:cNvPr id="4" name="Slide Number Placeholder 3"/>
          <p:cNvSpPr>
            <a:spLocks noGrp="1"/>
          </p:cNvSpPr>
          <p:nvPr>
            <p:ph type="sldNum" sz="quarter" idx="10"/>
          </p:nvPr>
        </p:nvSpPr>
        <p:spPr/>
        <p:txBody>
          <a:bodyPr/>
          <a:lstStyle/>
          <a:p>
            <a:fld id="{ADA7F15F-F7A5-0C46-9CCD-5E7C558CC830}" type="slidenum">
              <a:rPr lang="en-US" smtClean="0"/>
              <a:t>36</a:t>
            </a:fld>
            <a:endParaRPr lang="en-US"/>
          </a:p>
        </p:txBody>
      </p:sp>
    </p:spTree>
    <p:extLst>
      <p:ext uri="{BB962C8B-B14F-4D97-AF65-F5344CB8AC3E}">
        <p14:creationId xmlns:p14="http://schemas.microsoft.com/office/powerpoint/2010/main" val="1184656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p>
          <a:p>
            <a:pPr marL="171450" indent="-171450">
              <a:buFontTx/>
              <a:buChar char="-"/>
            </a:pPr>
            <a:r>
              <a:rPr lang="en-US" dirty="0" smtClean="0"/>
              <a:t>Comparison of </a:t>
            </a:r>
            <a:r>
              <a:rPr lang="en-US" dirty="0" err="1" smtClean="0"/>
              <a:t>transcriptome</a:t>
            </a:r>
            <a:r>
              <a:rPr lang="en-US" dirty="0" smtClean="0"/>
              <a:t>-wide</a:t>
            </a:r>
            <a:r>
              <a:rPr lang="en-US" baseline="0" dirty="0" smtClean="0"/>
              <a:t> (solid) and differentially expressed gene (dashed) </a:t>
            </a:r>
            <a:r>
              <a:rPr lang="en-US" baseline="0" dirty="0" err="1" smtClean="0"/>
              <a:t>CpG</a:t>
            </a:r>
            <a:r>
              <a:rPr lang="en-US" baseline="0" dirty="0" smtClean="0"/>
              <a:t> O/E in </a:t>
            </a:r>
            <a:r>
              <a:rPr lang="en-US" baseline="0" dirty="0" err="1" smtClean="0"/>
              <a:t>acroporid</a:t>
            </a:r>
            <a:r>
              <a:rPr lang="en-US" baseline="0" dirty="0" smtClean="0"/>
              <a:t> corals</a:t>
            </a:r>
          </a:p>
          <a:p>
            <a:pPr marL="171450" indent="-171450">
              <a:buFontTx/>
              <a:buChar char="-"/>
            </a:pPr>
            <a:r>
              <a:rPr lang="en-US" baseline="0" dirty="0" err="1" smtClean="0"/>
              <a:t>Hypermethylated</a:t>
            </a:r>
            <a:r>
              <a:rPr lang="en-US" baseline="0" dirty="0" smtClean="0"/>
              <a:t> fractions were associated with housekeeping genes</a:t>
            </a:r>
          </a:p>
          <a:p>
            <a:pPr marL="171450" indent="-171450">
              <a:buFontTx/>
              <a:buChar char="-"/>
            </a:pPr>
            <a:r>
              <a:rPr lang="en-US" baseline="0" dirty="0" err="1" smtClean="0"/>
              <a:t>Hypomethylated</a:t>
            </a:r>
            <a:r>
              <a:rPr lang="en-US" baseline="0" dirty="0" smtClean="0"/>
              <a:t> fractions ere associated with inducible genes (environmentally sensitive) </a:t>
            </a:r>
            <a:endParaRPr lang="en-US" dirty="0"/>
          </a:p>
        </p:txBody>
      </p:sp>
      <p:sp>
        <p:nvSpPr>
          <p:cNvPr id="4" name="Slide Number Placeholder 3"/>
          <p:cNvSpPr>
            <a:spLocks noGrp="1"/>
          </p:cNvSpPr>
          <p:nvPr>
            <p:ph type="sldNum" sz="quarter" idx="10"/>
          </p:nvPr>
        </p:nvSpPr>
        <p:spPr/>
        <p:txBody>
          <a:bodyPr/>
          <a:lstStyle/>
          <a:p>
            <a:fld id="{ADA7F15F-F7A5-0C46-9CCD-5E7C558CC830}" type="slidenum">
              <a:rPr lang="en-US" smtClean="0"/>
              <a:t>37</a:t>
            </a:fld>
            <a:endParaRPr lang="en-US"/>
          </a:p>
        </p:txBody>
      </p:sp>
    </p:spTree>
    <p:extLst>
      <p:ext uri="{BB962C8B-B14F-4D97-AF65-F5344CB8AC3E}">
        <p14:creationId xmlns:p14="http://schemas.microsoft.com/office/powerpoint/2010/main" val="11846565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p>
          <a:p>
            <a:endParaRPr lang="en-US" dirty="0"/>
          </a:p>
        </p:txBody>
      </p:sp>
      <p:sp>
        <p:nvSpPr>
          <p:cNvPr id="4" name="Slide Number Placeholder 3"/>
          <p:cNvSpPr>
            <a:spLocks noGrp="1"/>
          </p:cNvSpPr>
          <p:nvPr>
            <p:ph type="sldNum" sz="quarter" idx="10"/>
          </p:nvPr>
        </p:nvSpPr>
        <p:spPr/>
        <p:txBody>
          <a:bodyPr/>
          <a:lstStyle/>
          <a:p>
            <a:fld id="{ADA7F15F-F7A5-0C46-9CCD-5E7C558CC830}" type="slidenum">
              <a:rPr lang="en-US" smtClean="0"/>
              <a:t>38</a:t>
            </a:fld>
            <a:endParaRPr lang="en-US"/>
          </a:p>
        </p:txBody>
      </p:sp>
    </p:spTree>
    <p:extLst>
      <p:ext uri="{BB962C8B-B14F-4D97-AF65-F5344CB8AC3E}">
        <p14:creationId xmlns:p14="http://schemas.microsoft.com/office/powerpoint/2010/main" val="11846565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gold-standard technology for detection of DNA methylation because it provides a qualitative, quantitative and efficient approach </a:t>
            </a:r>
            <a:r>
              <a:rPr lang="en-US" dirty="0" err="1" smtClean="0"/>
              <a:t>toidentify</a:t>
            </a:r>
            <a:r>
              <a:rPr lang="en-US" dirty="0" smtClean="0"/>
              <a:t> 5-methylcytosine at single base-pair resolution.</a:t>
            </a:r>
          </a:p>
          <a:p>
            <a:pPr marL="171450" indent="-171450">
              <a:buFontTx/>
              <a:buChar char="-"/>
            </a:pPr>
            <a:r>
              <a:rPr lang="en-US" dirty="0" smtClean="0"/>
              <a:t>Cytosine</a:t>
            </a:r>
            <a:r>
              <a:rPr lang="en-US" baseline="0" dirty="0" smtClean="0"/>
              <a:t> and 5-methylcytosine (5mC) have different consequences to sodium bisulfite treatments </a:t>
            </a:r>
          </a:p>
          <a:p>
            <a:pPr marL="171450" indent="-171450">
              <a:buFontTx/>
              <a:buChar char="-"/>
            </a:pPr>
            <a:r>
              <a:rPr lang="en-US" baseline="0" dirty="0" err="1" smtClean="0"/>
              <a:t>Unmethylated</a:t>
            </a:r>
            <a:r>
              <a:rPr lang="en-US" baseline="0" dirty="0" smtClean="0"/>
              <a:t> </a:t>
            </a:r>
            <a:r>
              <a:rPr lang="en-US" baseline="0" dirty="0" err="1" smtClean="0"/>
              <a:t>cytosines</a:t>
            </a:r>
            <a:r>
              <a:rPr lang="en-US" baseline="0" dirty="0" smtClean="0"/>
              <a:t> will be converted into uracil residues and recognized as thymine in PCR amp and sequencing </a:t>
            </a:r>
          </a:p>
          <a:p>
            <a:pPr marL="171450" indent="-171450">
              <a:buFontTx/>
              <a:buChar char="-"/>
            </a:pPr>
            <a:r>
              <a:rPr lang="en-US" baseline="0" dirty="0" smtClean="0"/>
              <a:t>5mCs are immune to this conversion </a:t>
            </a:r>
          </a:p>
          <a:p>
            <a:pPr marL="171450" indent="-171450">
              <a:buFontTx/>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ADA7F15F-F7A5-0C46-9CCD-5E7C558CC830}" type="slidenum">
              <a:rPr lang="en-US" smtClean="0"/>
              <a:t>39</a:t>
            </a:fld>
            <a:endParaRPr lang="en-US"/>
          </a:p>
        </p:txBody>
      </p:sp>
    </p:spTree>
    <p:extLst>
      <p:ext uri="{BB962C8B-B14F-4D97-AF65-F5344CB8AC3E}">
        <p14:creationId xmlns:p14="http://schemas.microsoft.com/office/powerpoint/2010/main" val="11846565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Organisms respond to environmental drivers through </a:t>
            </a:r>
            <a:r>
              <a:rPr lang="en-US" dirty="0" err="1" smtClean="0"/>
              <a:t>organismxenvironment</a:t>
            </a:r>
            <a:r>
              <a:rPr lang="en-US" baseline="0" dirty="0" smtClean="0"/>
              <a:t> interactions, but in addition to the classical genetic amplifier, epigenetic response mechanisms are also an amplifier for its ability to create phenotypic plasticity</a:t>
            </a:r>
          </a:p>
          <a:p>
            <a:r>
              <a:rPr lang="en-US" baseline="0" dirty="0" smtClean="0"/>
              <a:t>Plasticity generated will be filtered by selection, resulting in outcomes that may either enhance or diminish response capacity to environmental change </a:t>
            </a:r>
          </a:p>
          <a:p>
            <a:r>
              <a:rPr lang="en-US" baseline="0" dirty="0" smtClean="0"/>
              <a:t>This capacity is then fed back into the population across generations to influence the future population trajectory </a:t>
            </a:r>
          </a:p>
          <a:p>
            <a:r>
              <a:rPr lang="en-US" baseline="0" dirty="0" smtClean="0"/>
              <a:t>Plasticity provides a potential buffer to the rapid rate of environmental change </a:t>
            </a:r>
          </a:p>
        </p:txBody>
      </p:sp>
      <p:sp>
        <p:nvSpPr>
          <p:cNvPr id="4" name="Slide Number Placeholder 3"/>
          <p:cNvSpPr>
            <a:spLocks noGrp="1"/>
          </p:cNvSpPr>
          <p:nvPr>
            <p:ph type="sldNum" sz="quarter" idx="10"/>
          </p:nvPr>
        </p:nvSpPr>
        <p:spPr/>
        <p:txBody>
          <a:bodyPr/>
          <a:lstStyle/>
          <a:p>
            <a:fld id="{ADA7F15F-F7A5-0C46-9CCD-5E7C558CC830}" type="slidenum">
              <a:rPr lang="en-US" smtClean="0"/>
              <a:t>43</a:t>
            </a:fld>
            <a:endParaRPr lang="en-US"/>
          </a:p>
        </p:txBody>
      </p:sp>
    </p:spTree>
    <p:extLst>
      <p:ext uri="{BB962C8B-B14F-4D97-AF65-F5344CB8AC3E}">
        <p14:creationId xmlns:p14="http://schemas.microsoft.com/office/powerpoint/2010/main" val="36682930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Rock skipper fish</a:t>
            </a:r>
          </a:p>
          <a:p>
            <a:r>
              <a:rPr lang="en-US" dirty="0" smtClean="0"/>
              <a:t>The trade offs between expressing plastic or non-</a:t>
            </a:r>
            <a:r>
              <a:rPr lang="en-US" dirty="0" err="1" smtClean="0"/>
              <a:t>plastice</a:t>
            </a:r>
            <a:r>
              <a:rPr lang="en-US" dirty="0" smtClean="0"/>
              <a:t> intermediate traits</a:t>
            </a:r>
            <a:r>
              <a:rPr lang="en-US" baseline="0" dirty="0" smtClean="0"/>
              <a:t> </a:t>
            </a:r>
            <a:r>
              <a:rPr lang="en-US" baseline="0" dirty="0" smtClean="0">
                <a:sym typeface="Wingdings"/>
              </a:rPr>
              <a:t> </a:t>
            </a:r>
            <a:r>
              <a:rPr lang="en-US" baseline="0" dirty="0" err="1" smtClean="0">
                <a:sym typeface="Wingdings"/>
              </a:rPr>
              <a:t>amphibous</a:t>
            </a:r>
            <a:r>
              <a:rPr lang="en-US" baseline="0" dirty="0" smtClean="0">
                <a:sym typeface="Wingdings"/>
              </a:rPr>
              <a:t> fish moving from aquatic to terrestrial habitats</a:t>
            </a:r>
          </a:p>
          <a:p>
            <a:endParaRPr lang="en-US" baseline="0" dirty="0" smtClean="0">
              <a:sym typeface="Wingdings"/>
            </a:endParaRPr>
          </a:p>
          <a:p>
            <a:r>
              <a:rPr lang="en-US" baseline="0" dirty="0" smtClean="0">
                <a:sym typeface="Wingdings"/>
              </a:rPr>
              <a:t>Plastic responses provide a more optimal match to the new environment, despite the high energetic costs incurred to produce and maintain the phenotype</a:t>
            </a:r>
          </a:p>
          <a:p>
            <a:endParaRPr lang="en-US" baseline="0" dirty="0" smtClean="0">
              <a:sym typeface="Wingdings"/>
            </a:endParaRPr>
          </a:p>
          <a:p>
            <a:r>
              <a:rPr lang="en-US" baseline="0" dirty="0" smtClean="0">
                <a:sym typeface="Wingdings"/>
              </a:rPr>
              <a:t>Alternatively intermediate phenotypes that may be less optimal in a particular environment, but do well enough across environments, will be selected for in situations where there is frequent or rapid environmental change </a:t>
            </a:r>
          </a:p>
          <a:p>
            <a:endParaRPr lang="en-US" baseline="0" dirty="0" smtClean="0">
              <a:sym typeface="Wingdings"/>
            </a:endParaRPr>
          </a:p>
          <a:p>
            <a:r>
              <a:rPr lang="en-US" baseline="0" dirty="0" smtClean="0">
                <a:sym typeface="Wingdings"/>
              </a:rPr>
              <a:t>Plasticity is costly because it involves energetic costs associated with both (1) building new structures or molecules and including reversal costs and (2) maintenance costs for genetic, sensory, and physiological or regulatory mechanisms to detect and respond to to environmental change </a:t>
            </a:r>
          </a:p>
          <a:p>
            <a:endParaRPr lang="en-US" baseline="0" dirty="0" smtClean="0">
              <a:sym typeface="Wingdings"/>
            </a:endParaRPr>
          </a:p>
          <a:p>
            <a:r>
              <a:rPr lang="en-US" baseline="0" dirty="0" smtClean="0">
                <a:sym typeface="Wingdings"/>
              </a:rPr>
              <a:t>Lag time limits the effectiveness of plasticity may explain by reversible gill </a:t>
            </a:r>
            <a:r>
              <a:rPr lang="en-US" baseline="0" dirty="0" err="1" smtClean="0">
                <a:sym typeface="Wingdings"/>
              </a:rPr>
              <a:t>remodelling</a:t>
            </a:r>
            <a:r>
              <a:rPr lang="en-US" baseline="0" dirty="0" smtClean="0">
                <a:sym typeface="Wingdings"/>
              </a:rPr>
              <a:t> during air exposure (which takes 2-3 weeks to express) has evolved in species such as mangrove </a:t>
            </a:r>
            <a:r>
              <a:rPr lang="en-US" baseline="0" dirty="0" err="1" smtClean="0">
                <a:sym typeface="Wingdings"/>
              </a:rPr>
              <a:t>rivulus</a:t>
            </a:r>
            <a:r>
              <a:rPr lang="en-US" baseline="0" dirty="0" smtClean="0">
                <a:sym typeface="Wingdings"/>
              </a:rPr>
              <a:t> and lungfish which remain out of water during seasonal droughts, but not mudskippers which move back and forth during the day </a:t>
            </a:r>
          </a:p>
          <a:p>
            <a:endParaRPr lang="en-US" dirty="0"/>
          </a:p>
        </p:txBody>
      </p:sp>
      <p:sp>
        <p:nvSpPr>
          <p:cNvPr id="4" name="Slide Number Placeholder 3"/>
          <p:cNvSpPr>
            <a:spLocks noGrp="1"/>
          </p:cNvSpPr>
          <p:nvPr>
            <p:ph type="sldNum" sz="quarter" idx="10"/>
          </p:nvPr>
        </p:nvSpPr>
        <p:spPr/>
        <p:txBody>
          <a:bodyPr/>
          <a:lstStyle/>
          <a:p>
            <a:fld id="{ADA7F15F-F7A5-0C46-9CCD-5E7C558CC830}" type="slidenum">
              <a:rPr lang="en-US" smtClean="0"/>
              <a:t>10</a:t>
            </a:fld>
            <a:endParaRPr lang="en-US"/>
          </a:p>
        </p:txBody>
      </p:sp>
    </p:spTree>
    <p:extLst>
      <p:ext uri="{BB962C8B-B14F-4D97-AF65-F5344CB8AC3E}">
        <p14:creationId xmlns:p14="http://schemas.microsoft.com/office/powerpoint/2010/main" val="1505535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Well watered conditions, stabilizing</a:t>
            </a:r>
            <a:r>
              <a:rPr lang="en-US" baseline="0" dirty="0" smtClean="0"/>
              <a:t> selection </a:t>
            </a:r>
            <a:r>
              <a:rPr lang="en-US" baseline="0" dirty="0" err="1" smtClean="0"/>
              <a:t>favours</a:t>
            </a:r>
            <a:r>
              <a:rPr lang="en-US" baseline="0" dirty="0" smtClean="0"/>
              <a:t> immediate WUE because low </a:t>
            </a:r>
            <a:r>
              <a:rPr lang="en-US" baseline="0" dirty="0" smtClean="0">
                <a:sym typeface="Wingdings"/>
              </a:rPr>
              <a:t> </a:t>
            </a:r>
            <a:r>
              <a:rPr lang="en-US" baseline="0" dirty="0" err="1" smtClean="0">
                <a:sym typeface="Wingdings"/>
              </a:rPr>
              <a:t>dessication</a:t>
            </a:r>
            <a:r>
              <a:rPr lang="en-US" baseline="0" dirty="0" smtClean="0">
                <a:sym typeface="Wingdings"/>
              </a:rPr>
              <a:t>, and high   reduced growth</a:t>
            </a:r>
          </a:p>
          <a:p>
            <a:r>
              <a:rPr lang="en-US" baseline="0" dirty="0" smtClean="0">
                <a:sym typeface="Wingdings"/>
              </a:rPr>
              <a:t>Drought stress shifts fitness function, such as optimal fitness now occurs at higher WUE </a:t>
            </a:r>
          </a:p>
          <a:p>
            <a:endParaRPr lang="en-US" baseline="0" dirty="0" smtClean="0">
              <a:sym typeface="Wingdings"/>
            </a:endParaRPr>
          </a:p>
          <a:p>
            <a:r>
              <a:rPr lang="en-US" baseline="0" dirty="0" smtClean="0">
                <a:sym typeface="Wingdings"/>
              </a:rPr>
              <a:t>Plasticity is adaptive when the novel trait values produce similar or higher fitness than the former trait values could have achieved under drought conditions </a:t>
            </a:r>
          </a:p>
          <a:p>
            <a:r>
              <a:rPr lang="en-US" baseline="0" dirty="0" smtClean="0">
                <a:sym typeface="Wingdings"/>
              </a:rPr>
              <a:t>If WUE mea does not change, the the trait is canalized and could restrict population persistence</a:t>
            </a:r>
          </a:p>
          <a:p>
            <a:r>
              <a:rPr lang="en-US" baseline="0" dirty="0" smtClean="0">
                <a:sym typeface="Wingdings"/>
              </a:rPr>
              <a:t>Plasticity can also be maladaptive and reduce fitness leading to pop declines</a:t>
            </a:r>
          </a:p>
          <a:p>
            <a:endParaRPr lang="en-US" baseline="0" dirty="0" smtClean="0">
              <a:sym typeface="Wingdings"/>
            </a:endParaRPr>
          </a:p>
          <a:p>
            <a:endParaRPr lang="en-US" dirty="0"/>
          </a:p>
        </p:txBody>
      </p:sp>
      <p:sp>
        <p:nvSpPr>
          <p:cNvPr id="4" name="Slide Number Placeholder 3"/>
          <p:cNvSpPr>
            <a:spLocks noGrp="1"/>
          </p:cNvSpPr>
          <p:nvPr>
            <p:ph type="sldNum" sz="quarter" idx="10"/>
          </p:nvPr>
        </p:nvSpPr>
        <p:spPr/>
        <p:txBody>
          <a:bodyPr/>
          <a:lstStyle/>
          <a:p>
            <a:fld id="{ADA7F15F-F7A5-0C46-9CCD-5E7C558CC830}" type="slidenum">
              <a:rPr lang="en-US" smtClean="0"/>
              <a:t>12</a:t>
            </a:fld>
            <a:endParaRPr lang="en-US"/>
          </a:p>
        </p:txBody>
      </p:sp>
    </p:spTree>
    <p:extLst>
      <p:ext uri="{BB962C8B-B14F-4D97-AF65-F5344CB8AC3E}">
        <p14:creationId xmlns:p14="http://schemas.microsoft.com/office/powerpoint/2010/main" val="360701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Plasticity can influence adaptive divergence different</a:t>
            </a:r>
            <a:r>
              <a:rPr lang="en-US" baseline="0" dirty="0" smtClean="0"/>
              <a:t> ways </a:t>
            </a:r>
          </a:p>
          <a:p>
            <a:pPr marL="228600" marR="0" indent="-228600" algn="l" defTabSz="457200" rtl="0" eaLnBrk="1" fontAlgn="auto" latinLnBrk="0" hangingPunct="1">
              <a:lnSpc>
                <a:spcPct val="100000"/>
              </a:lnSpc>
              <a:spcBef>
                <a:spcPts val="0"/>
              </a:spcBef>
              <a:spcAft>
                <a:spcPts val="0"/>
              </a:spcAft>
              <a:buClrTx/>
              <a:buSzTx/>
              <a:buFontTx/>
              <a:buAutoNum type="alphaUcParenR"/>
              <a:tabLst/>
              <a:defRPr/>
            </a:pPr>
            <a:r>
              <a:rPr lang="en-US" baseline="0" dirty="0" smtClean="0"/>
              <a:t>Weakened disruptive selection</a:t>
            </a:r>
          </a:p>
          <a:p>
            <a:pPr marL="228600" marR="0" indent="-228600" algn="l" defTabSz="457200" rtl="0" eaLnBrk="1" fontAlgn="auto" latinLnBrk="0" hangingPunct="1">
              <a:lnSpc>
                <a:spcPct val="100000"/>
              </a:lnSpc>
              <a:spcBef>
                <a:spcPts val="0"/>
              </a:spcBef>
              <a:spcAft>
                <a:spcPts val="0"/>
              </a:spcAft>
              <a:buClrTx/>
              <a:buSzTx/>
              <a:buFontTx/>
              <a:buAutoNum type="alphaUcParenR"/>
              <a:tabLst/>
              <a:defRPr/>
            </a:pPr>
            <a:r>
              <a:rPr lang="en-US" baseline="0" dirty="0" smtClean="0"/>
              <a:t>Increased gene flow</a:t>
            </a:r>
          </a:p>
          <a:p>
            <a:pPr marL="228600" marR="0" indent="-228600" algn="l" defTabSz="457200" rtl="0" eaLnBrk="1" fontAlgn="auto" latinLnBrk="0" hangingPunct="1">
              <a:lnSpc>
                <a:spcPct val="100000"/>
              </a:lnSpc>
              <a:spcBef>
                <a:spcPts val="0"/>
              </a:spcBef>
              <a:spcAft>
                <a:spcPts val="0"/>
              </a:spcAft>
              <a:buClrTx/>
              <a:buSzTx/>
              <a:buFontTx/>
              <a:buAutoNum type="alphaUcParenR"/>
              <a:tabLst/>
              <a:defRPr/>
            </a:pPr>
            <a:r>
              <a:rPr lang="en-US" baseline="0" dirty="0" smtClean="0"/>
              <a:t>Enhanced adaptive habitat choice and </a:t>
            </a:r>
            <a:r>
              <a:rPr lang="en-US" baseline="0" dirty="0" err="1" smtClean="0"/>
              <a:t>assortive</a:t>
            </a:r>
            <a:r>
              <a:rPr lang="en-US" baseline="0" dirty="0" smtClean="0"/>
              <a:t> mating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plastic responses weaken disruptive selection (A) or increase gene flow between diverging phenotypes (B), results in plastic generalists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adaptive habitat choice and </a:t>
            </a:r>
            <a:r>
              <a:rPr lang="en-US" baseline="0" dirty="0" err="1" smtClean="0"/>
              <a:t>assortive</a:t>
            </a:r>
            <a:r>
              <a:rPr lang="en-US" baseline="0" dirty="0" smtClean="0"/>
              <a:t> mating are strong, plasticity </a:t>
            </a:r>
            <a:r>
              <a:rPr lang="en-US" baseline="0" dirty="0" err="1" smtClean="0"/>
              <a:t>promtes</a:t>
            </a:r>
            <a:r>
              <a:rPr lang="en-US" baseline="0" dirty="0" smtClean="0"/>
              <a:t> the formation of reproductive barrier and promoting adaptive divergence through reproductive isolation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plasticity is costly, further adaptation may cause plasticity via genetic assimilation </a:t>
            </a:r>
            <a:endParaRPr lang="en-US" dirty="0"/>
          </a:p>
        </p:txBody>
      </p:sp>
      <p:sp>
        <p:nvSpPr>
          <p:cNvPr id="4" name="Slide Number Placeholder 3"/>
          <p:cNvSpPr>
            <a:spLocks noGrp="1"/>
          </p:cNvSpPr>
          <p:nvPr>
            <p:ph type="sldNum" sz="quarter" idx="10"/>
          </p:nvPr>
        </p:nvSpPr>
        <p:spPr/>
        <p:txBody>
          <a:bodyPr/>
          <a:lstStyle/>
          <a:p>
            <a:fld id="{ADA7F15F-F7A5-0C46-9CCD-5E7C558CC830}" type="slidenum">
              <a:rPr lang="en-US" smtClean="0"/>
              <a:t>14</a:t>
            </a:fld>
            <a:endParaRPr lang="en-US"/>
          </a:p>
        </p:txBody>
      </p:sp>
    </p:spTree>
    <p:extLst>
      <p:ext uri="{BB962C8B-B14F-4D97-AF65-F5344CB8AC3E}">
        <p14:creationId xmlns:p14="http://schemas.microsoft.com/office/powerpoint/2010/main" val="322641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Offspring</a:t>
            </a:r>
            <a:r>
              <a:rPr lang="en-US" baseline="0" dirty="0" smtClean="0"/>
              <a:t> assayed in several test environments over multiple generations</a:t>
            </a:r>
            <a:endParaRPr lang="en-US" dirty="0"/>
          </a:p>
        </p:txBody>
      </p:sp>
      <p:sp>
        <p:nvSpPr>
          <p:cNvPr id="4" name="Slide Number Placeholder 3"/>
          <p:cNvSpPr>
            <a:spLocks noGrp="1"/>
          </p:cNvSpPr>
          <p:nvPr>
            <p:ph type="sldNum" sz="quarter" idx="10"/>
          </p:nvPr>
        </p:nvSpPr>
        <p:spPr/>
        <p:txBody>
          <a:bodyPr/>
          <a:lstStyle/>
          <a:p>
            <a:fld id="{ADA7F15F-F7A5-0C46-9CCD-5E7C558CC830}" type="slidenum">
              <a:rPr lang="en-US" smtClean="0"/>
              <a:t>16</a:t>
            </a:fld>
            <a:endParaRPr lang="en-US"/>
          </a:p>
        </p:txBody>
      </p:sp>
    </p:spTree>
    <p:extLst>
      <p:ext uri="{BB962C8B-B14F-4D97-AF65-F5344CB8AC3E}">
        <p14:creationId xmlns:p14="http://schemas.microsoft.com/office/powerpoint/2010/main" val="3546890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Crosses within parental environments</a:t>
            </a:r>
          </a:p>
          <a:p>
            <a:r>
              <a:rPr lang="en-US" dirty="0" smtClean="0"/>
              <a:t>Sibling</a:t>
            </a:r>
            <a:r>
              <a:rPr lang="en-US" baseline="0" dirty="0" smtClean="0"/>
              <a:t> offspring assayed in two environments over multiple generations</a:t>
            </a:r>
          </a:p>
          <a:p>
            <a:r>
              <a:rPr lang="en-US" baseline="0" dirty="0" smtClean="0"/>
              <a:t>Adults split among reproductive environments to allow testing of cue timing (acute </a:t>
            </a:r>
            <a:r>
              <a:rPr lang="en-US" baseline="0" dirty="0" err="1" smtClean="0"/>
              <a:t>vs</a:t>
            </a:r>
            <a:r>
              <a:rPr lang="en-US" baseline="0" dirty="0" smtClean="0"/>
              <a:t> developmental) effects</a:t>
            </a:r>
            <a:endParaRPr lang="en-US" dirty="0"/>
          </a:p>
        </p:txBody>
      </p:sp>
      <p:sp>
        <p:nvSpPr>
          <p:cNvPr id="4" name="Slide Number Placeholder 3"/>
          <p:cNvSpPr>
            <a:spLocks noGrp="1"/>
          </p:cNvSpPr>
          <p:nvPr>
            <p:ph type="sldNum" sz="quarter" idx="10"/>
          </p:nvPr>
        </p:nvSpPr>
        <p:spPr/>
        <p:txBody>
          <a:bodyPr/>
          <a:lstStyle/>
          <a:p>
            <a:fld id="{ADA7F15F-F7A5-0C46-9CCD-5E7C558CC830}" type="slidenum">
              <a:rPr lang="en-US" smtClean="0"/>
              <a:t>17</a:t>
            </a:fld>
            <a:endParaRPr lang="en-US"/>
          </a:p>
        </p:txBody>
      </p:sp>
    </p:spTree>
    <p:extLst>
      <p:ext uri="{BB962C8B-B14F-4D97-AF65-F5344CB8AC3E}">
        <p14:creationId xmlns:p14="http://schemas.microsoft.com/office/powerpoint/2010/main" val="3448415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Crosses between parental environments</a:t>
            </a:r>
            <a:r>
              <a:rPr lang="en-US" baseline="0" dirty="0" smtClean="0"/>
              <a:t> allows separation of maternal </a:t>
            </a:r>
            <a:r>
              <a:rPr lang="en-US" baseline="0" dirty="0" err="1" smtClean="0"/>
              <a:t>vs</a:t>
            </a:r>
            <a:r>
              <a:rPr lang="en-US" baseline="0" dirty="0" smtClean="0"/>
              <a:t> paternal effects</a:t>
            </a:r>
          </a:p>
          <a:p>
            <a:r>
              <a:rPr lang="en-US" baseline="0" dirty="0" smtClean="0"/>
              <a:t>F2 crosses within and between F1 groups allows separation of maternal </a:t>
            </a:r>
            <a:r>
              <a:rPr lang="en-US" baseline="0" dirty="0" err="1" smtClean="0"/>
              <a:t>vs</a:t>
            </a:r>
            <a:r>
              <a:rPr lang="en-US" baseline="0" dirty="0" smtClean="0"/>
              <a:t> paternal grandparent effects </a:t>
            </a:r>
            <a:endParaRPr lang="en-US" dirty="0"/>
          </a:p>
        </p:txBody>
      </p:sp>
      <p:sp>
        <p:nvSpPr>
          <p:cNvPr id="4" name="Slide Number Placeholder 3"/>
          <p:cNvSpPr>
            <a:spLocks noGrp="1"/>
          </p:cNvSpPr>
          <p:nvPr>
            <p:ph type="sldNum" sz="quarter" idx="10"/>
          </p:nvPr>
        </p:nvSpPr>
        <p:spPr/>
        <p:txBody>
          <a:bodyPr/>
          <a:lstStyle/>
          <a:p>
            <a:fld id="{ADA7F15F-F7A5-0C46-9CCD-5E7C558CC830}" type="slidenum">
              <a:rPr lang="en-US" smtClean="0"/>
              <a:t>18</a:t>
            </a:fld>
            <a:endParaRPr lang="en-US"/>
          </a:p>
        </p:txBody>
      </p:sp>
    </p:spTree>
    <p:extLst>
      <p:ext uri="{BB962C8B-B14F-4D97-AF65-F5344CB8AC3E}">
        <p14:creationId xmlns:p14="http://schemas.microsoft.com/office/powerpoint/2010/main" val="4215842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Incremental increase of environmental change</a:t>
            </a:r>
          </a:p>
          <a:p>
            <a:r>
              <a:rPr lang="en-US" dirty="0" smtClean="0"/>
              <a:t>Reduced number of</a:t>
            </a:r>
            <a:r>
              <a:rPr lang="en-US" baseline="0" dirty="0" smtClean="0"/>
              <a:t> treatments to test specific hypotheses</a:t>
            </a:r>
            <a:endParaRPr lang="en-US" dirty="0"/>
          </a:p>
        </p:txBody>
      </p:sp>
      <p:sp>
        <p:nvSpPr>
          <p:cNvPr id="4" name="Slide Number Placeholder 3"/>
          <p:cNvSpPr>
            <a:spLocks noGrp="1"/>
          </p:cNvSpPr>
          <p:nvPr>
            <p:ph type="sldNum" sz="quarter" idx="10"/>
          </p:nvPr>
        </p:nvSpPr>
        <p:spPr/>
        <p:txBody>
          <a:bodyPr/>
          <a:lstStyle/>
          <a:p>
            <a:fld id="{ADA7F15F-F7A5-0C46-9CCD-5E7C558CC830}" type="slidenum">
              <a:rPr lang="en-US" smtClean="0"/>
              <a:t>19</a:t>
            </a:fld>
            <a:endParaRPr lang="en-US"/>
          </a:p>
        </p:txBody>
      </p:sp>
    </p:spTree>
    <p:extLst>
      <p:ext uri="{BB962C8B-B14F-4D97-AF65-F5344CB8AC3E}">
        <p14:creationId xmlns:p14="http://schemas.microsoft.com/office/powerpoint/2010/main" val="3945089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a:p>
        </p:txBody>
      </p:sp>
      <p:sp>
        <p:nvSpPr>
          <p:cNvPr id="4" name="Date Placeholder 3"/>
          <p:cNvSpPr>
            <a:spLocks noGrp="1"/>
          </p:cNvSpPr>
          <p:nvPr>
            <p:ph type="dt" sz="half" idx="10"/>
          </p:nvPr>
        </p:nvSpPr>
        <p:spPr/>
        <p:txBody>
          <a:bodyPr/>
          <a:lstStyle/>
          <a:p>
            <a:fld id="{456D1FFD-CEFC-5F44-A4FC-FB291642BEDC}" type="datetimeFigureOut">
              <a:rPr lang="en-US" smtClean="0"/>
              <a:t>19-02-18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473485-3643-9E45-894A-0F0BAD0EC1E9}" type="slidenum">
              <a:rPr lang="en-US" smtClean="0"/>
              <a:t>‹#›</a:t>
            </a:fld>
            <a:endParaRPr lang="en-US"/>
          </a:p>
        </p:txBody>
      </p:sp>
    </p:spTree>
    <p:extLst>
      <p:ext uri="{BB962C8B-B14F-4D97-AF65-F5344CB8AC3E}">
        <p14:creationId xmlns:p14="http://schemas.microsoft.com/office/powerpoint/2010/main" val="783645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456D1FFD-CEFC-5F44-A4FC-FB291642BEDC}" type="datetimeFigureOut">
              <a:rPr lang="en-US" smtClean="0"/>
              <a:t>19-02-18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473485-3643-9E45-894A-0F0BAD0EC1E9}" type="slidenum">
              <a:rPr lang="en-US" smtClean="0"/>
              <a:t>‹#›</a:t>
            </a:fld>
            <a:endParaRPr lang="en-US"/>
          </a:p>
        </p:txBody>
      </p:sp>
    </p:spTree>
    <p:extLst>
      <p:ext uri="{BB962C8B-B14F-4D97-AF65-F5344CB8AC3E}">
        <p14:creationId xmlns:p14="http://schemas.microsoft.com/office/powerpoint/2010/main" val="3902019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456D1FFD-CEFC-5F44-A4FC-FB291642BEDC}" type="datetimeFigureOut">
              <a:rPr lang="en-US" smtClean="0"/>
              <a:t>19-02-18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473485-3643-9E45-894A-0F0BAD0EC1E9}" type="slidenum">
              <a:rPr lang="en-US" smtClean="0"/>
              <a:t>‹#›</a:t>
            </a:fld>
            <a:endParaRPr lang="en-US"/>
          </a:p>
        </p:txBody>
      </p:sp>
    </p:spTree>
    <p:extLst>
      <p:ext uri="{BB962C8B-B14F-4D97-AF65-F5344CB8AC3E}">
        <p14:creationId xmlns:p14="http://schemas.microsoft.com/office/powerpoint/2010/main" val="3535713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456D1FFD-CEFC-5F44-A4FC-FB291642BEDC}" type="datetimeFigureOut">
              <a:rPr lang="en-US" smtClean="0"/>
              <a:t>19-02-18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473485-3643-9E45-894A-0F0BAD0EC1E9}" type="slidenum">
              <a:rPr lang="en-US" smtClean="0"/>
              <a:t>‹#›</a:t>
            </a:fld>
            <a:endParaRPr lang="en-US"/>
          </a:p>
        </p:txBody>
      </p:sp>
    </p:spTree>
    <p:extLst>
      <p:ext uri="{BB962C8B-B14F-4D97-AF65-F5344CB8AC3E}">
        <p14:creationId xmlns:p14="http://schemas.microsoft.com/office/powerpoint/2010/main" val="2323335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fld id="{456D1FFD-CEFC-5F44-A4FC-FB291642BEDC}" type="datetimeFigureOut">
              <a:rPr lang="en-US" smtClean="0"/>
              <a:t>19-02-18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473485-3643-9E45-894A-0F0BAD0EC1E9}" type="slidenum">
              <a:rPr lang="en-US" smtClean="0"/>
              <a:t>‹#›</a:t>
            </a:fld>
            <a:endParaRPr lang="en-US"/>
          </a:p>
        </p:txBody>
      </p:sp>
    </p:spTree>
    <p:extLst>
      <p:ext uri="{BB962C8B-B14F-4D97-AF65-F5344CB8AC3E}">
        <p14:creationId xmlns:p14="http://schemas.microsoft.com/office/powerpoint/2010/main" val="860285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4"/>
          <p:cNvSpPr>
            <a:spLocks noGrp="1"/>
          </p:cNvSpPr>
          <p:nvPr>
            <p:ph type="dt" sz="half" idx="10"/>
          </p:nvPr>
        </p:nvSpPr>
        <p:spPr/>
        <p:txBody>
          <a:bodyPr/>
          <a:lstStyle/>
          <a:p>
            <a:fld id="{456D1FFD-CEFC-5F44-A4FC-FB291642BEDC}" type="datetimeFigureOut">
              <a:rPr lang="en-US" smtClean="0"/>
              <a:t>19-02-18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473485-3643-9E45-894A-0F0BAD0EC1E9}" type="slidenum">
              <a:rPr lang="en-US" smtClean="0"/>
              <a:t>‹#›</a:t>
            </a:fld>
            <a:endParaRPr lang="en-US"/>
          </a:p>
        </p:txBody>
      </p:sp>
    </p:spTree>
    <p:extLst>
      <p:ext uri="{BB962C8B-B14F-4D97-AF65-F5344CB8AC3E}">
        <p14:creationId xmlns:p14="http://schemas.microsoft.com/office/powerpoint/2010/main" val="1736234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6"/>
          <p:cNvSpPr>
            <a:spLocks noGrp="1"/>
          </p:cNvSpPr>
          <p:nvPr>
            <p:ph type="dt" sz="half" idx="10"/>
          </p:nvPr>
        </p:nvSpPr>
        <p:spPr/>
        <p:txBody>
          <a:bodyPr/>
          <a:lstStyle/>
          <a:p>
            <a:fld id="{456D1FFD-CEFC-5F44-A4FC-FB291642BEDC}" type="datetimeFigureOut">
              <a:rPr lang="en-US" smtClean="0"/>
              <a:t>19-02-18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473485-3643-9E45-894A-0F0BAD0EC1E9}" type="slidenum">
              <a:rPr lang="en-US" smtClean="0"/>
              <a:t>‹#›</a:t>
            </a:fld>
            <a:endParaRPr lang="en-US"/>
          </a:p>
        </p:txBody>
      </p:sp>
    </p:spTree>
    <p:extLst>
      <p:ext uri="{BB962C8B-B14F-4D97-AF65-F5344CB8AC3E}">
        <p14:creationId xmlns:p14="http://schemas.microsoft.com/office/powerpoint/2010/main" val="1064480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2"/>
          <p:cNvSpPr>
            <a:spLocks noGrp="1"/>
          </p:cNvSpPr>
          <p:nvPr>
            <p:ph type="dt" sz="half" idx="10"/>
          </p:nvPr>
        </p:nvSpPr>
        <p:spPr/>
        <p:txBody>
          <a:bodyPr/>
          <a:lstStyle/>
          <a:p>
            <a:fld id="{456D1FFD-CEFC-5F44-A4FC-FB291642BEDC}" type="datetimeFigureOut">
              <a:rPr lang="en-US" smtClean="0"/>
              <a:t>19-02-18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473485-3643-9E45-894A-0F0BAD0EC1E9}" type="slidenum">
              <a:rPr lang="en-US" smtClean="0"/>
              <a:t>‹#›</a:t>
            </a:fld>
            <a:endParaRPr lang="en-US"/>
          </a:p>
        </p:txBody>
      </p:sp>
    </p:spTree>
    <p:extLst>
      <p:ext uri="{BB962C8B-B14F-4D97-AF65-F5344CB8AC3E}">
        <p14:creationId xmlns:p14="http://schemas.microsoft.com/office/powerpoint/2010/main" val="3293616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6D1FFD-CEFC-5F44-A4FC-FB291642BEDC}" type="datetimeFigureOut">
              <a:rPr lang="en-US" smtClean="0"/>
              <a:t>19-02-18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473485-3643-9E45-894A-0F0BAD0EC1E9}" type="slidenum">
              <a:rPr lang="en-US" smtClean="0"/>
              <a:t>‹#›</a:t>
            </a:fld>
            <a:endParaRPr lang="en-US"/>
          </a:p>
        </p:txBody>
      </p:sp>
    </p:spTree>
    <p:extLst>
      <p:ext uri="{BB962C8B-B14F-4D97-AF65-F5344CB8AC3E}">
        <p14:creationId xmlns:p14="http://schemas.microsoft.com/office/powerpoint/2010/main" val="35247496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456D1FFD-CEFC-5F44-A4FC-FB291642BEDC}" type="datetimeFigureOut">
              <a:rPr lang="en-US" smtClean="0"/>
              <a:t>19-02-18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473485-3643-9E45-894A-0F0BAD0EC1E9}" type="slidenum">
              <a:rPr lang="en-US" smtClean="0"/>
              <a:t>‹#›</a:t>
            </a:fld>
            <a:endParaRPr lang="en-US"/>
          </a:p>
        </p:txBody>
      </p:sp>
    </p:spTree>
    <p:extLst>
      <p:ext uri="{BB962C8B-B14F-4D97-AF65-F5344CB8AC3E}">
        <p14:creationId xmlns:p14="http://schemas.microsoft.com/office/powerpoint/2010/main" val="3944909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456D1FFD-CEFC-5F44-A4FC-FB291642BEDC}" type="datetimeFigureOut">
              <a:rPr lang="en-US" smtClean="0"/>
              <a:t>19-02-18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473485-3643-9E45-894A-0F0BAD0EC1E9}" type="slidenum">
              <a:rPr lang="en-US" smtClean="0"/>
              <a:t>‹#›</a:t>
            </a:fld>
            <a:endParaRPr lang="en-US"/>
          </a:p>
        </p:txBody>
      </p:sp>
    </p:spTree>
    <p:extLst>
      <p:ext uri="{BB962C8B-B14F-4D97-AF65-F5344CB8AC3E}">
        <p14:creationId xmlns:p14="http://schemas.microsoft.com/office/powerpoint/2010/main" val="364612272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CA"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6D1FFD-CEFC-5F44-A4FC-FB291642BEDC}" type="datetimeFigureOut">
              <a:rPr lang="en-US" smtClean="0"/>
              <a:t>19-02-18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473485-3643-9E45-894A-0F0BAD0EC1E9}" type="slidenum">
              <a:rPr lang="en-US" smtClean="0"/>
              <a:t>‹#›</a:t>
            </a:fld>
            <a:endParaRPr lang="en-US"/>
          </a:p>
        </p:txBody>
      </p:sp>
    </p:spTree>
    <p:extLst>
      <p:ext uri="{BB962C8B-B14F-4D97-AF65-F5344CB8AC3E}">
        <p14:creationId xmlns:p14="http://schemas.microsoft.com/office/powerpoint/2010/main" val="41607444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7.gif"/><Relationship Id="rId4" Type="http://schemas.openxmlformats.org/officeDocument/2006/relationships/image" Target="../media/image18.jp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gif"/><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eg"/><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jp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jpg"/><Relationship Id="rId6"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0.jpg"/><Relationship Id="rId5" Type="http://schemas.openxmlformats.org/officeDocument/2006/relationships/image" Target="../media/image43.png"/><Relationship Id="rId6" Type="http://schemas.openxmlformats.org/officeDocument/2006/relationships/image" Target="../media/image44.jpe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5.jpg"/></Relationships>
</file>

<file path=ppt/slides/_rels/slide33.xml.rels><?xml version="1.0" encoding="UTF-8" standalone="yes"?>
<Relationships xmlns="http://schemas.openxmlformats.org/package/2006/relationships"><Relationship Id="rId3" Type="http://schemas.openxmlformats.org/officeDocument/2006/relationships/image" Target="../media/image46.jpg"/><Relationship Id="rId4" Type="http://schemas.openxmlformats.org/officeDocument/2006/relationships/image" Target="../media/image47.jp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1.wdp"/><Relationship Id="rId5" Type="http://schemas.microsoft.com/office/2007/relationships/hdphoto" Target="../media/hdphoto2.wdp"/><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Screen Shot 2019-02-18 at 10.49.3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873" y="0"/>
            <a:ext cx="7665554" cy="4559854"/>
          </a:xfrm>
          <a:prstGeom prst="rect">
            <a:avLst/>
          </a:prstGeom>
        </p:spPr>
      </p:pic>
      <p:sp>
        <p:nvSpPr>
          <p:cNvPr id="2" name="Title 1"/>
          <p:cNvSpPr>
            <a:spLocks noGrp="1"/>
          </p:cNvSpPr>
          <p:nvPr>
            <p:ph type="ctrTitle"/>
          </p:nvPr>
        </p:nvSpPr>
        <p:spPr>
          <a:xfrm>
            <a:off x="461792" y="4474471"/>
            <a:ext cx="8112839" cy="1470025"/>
          </a:xfrm>
        </p:spPr>
        <p:txBody>
          <a:bodyPr>
            <a:noAutofit/>
          </a:bodyPr>
          <a:lstStyle/>
          <a:p>
            <a:r>
              <a:rPr lang="en-US" dirty="0" smtClean="0">
                <a:solidFill>
                  <a:schemeClr val="bg1"/>
                </a:solidFill>
                <a:latin typeface="Arial"/>
                <a:cs typeface="Arial"/>
              </a:rPr>
              <a:t>Adaptive Phenotypic Plasticity </a:t>
            </a:r>
            <a:r>
              <a:rPr lang="en-US" dirty="0" smtClean="0">
                <a:solidFill>
                  <a:schemeClr val="bg1"/>
                </a:solidFill>
                <a:latin typeface="Arial"/>
                <a:cs typeface="Arial"/>
              </a:rPr>
              <a:t/>
            </a:r>
            <a:br>
              <a:rPr lang="en-US" dirty="0" smtClean="0">
                <a:solidFill>
                  <a:schemeClr val="bg1"/>
                </a:solidFill>
                <a:latin typeface="Arial"/>
                <a:cs typeface="Arial"/>
              </a:rPr>
            </a:br>
            <a:r>
              <a:rPr lang="en-US" dirty="0" smtClean="0">
                <a:solidFill>
                  <a:schemeClr val="bg1"/>
                </a:solidFill>
                <a:latin typeface="Arial"/>
                <a:cs typeface="Arial"/>
              </a:rPr>
              <a:t>and </a:t>
            </a:r>
            <a:r>
              <a:rPr lang="en-US" dirty="0" smtClean="0">
                <a:solidFill>
                  <a:schemeClr val="bg1"/>
                </a:solidFill>
                <a:latin typeface="Arial"/>
                <a:cs typeface="Arial"/>
              </a:rPr>
              <a:t>Epigenetics</a:t>
            </a:r>
            <a:endParaRPr lang="en-US" dirty="0">
              <a:solidFill>
                <a:schemeClr val="bg1"/>
              </a:solidFill>
              <a:latin typeface="Arial"/>
              <a:cs typeface="Arial"/>
            </a:endParaRPr>
          </a:p>
        </p:txBody>
      </p:sp>
      <p:sp>
        <p:nvSpPr>
          <p:cNvPr id="3" name="Subtitle 2"/>
          <p:cNvSpPr>
            <a:spLocks noGrp="1"/>
          </p:cNvSpPr>
          <p:nvPr>
            <p:ph type="subTitle" idx="1"/>
          </p:nvPr>
        </p:nvSpPr>
        <p:spPr>
          <a:xfrm>
            <a:off x="2602533" y="5999945"/>
            <a:ext cx="4039132" cy="1144125"/>
          </a:xfrm>
        </p:spPr>
        <p:txBody>
          <a:bodyPr/>
          <a:lstStyle/>
          <a:p>
            <a:r>
              <a:rPr lang="en-US" sz="2000" dirty="0" smtClean="0">
                <a:latin typeface="Arial"/>
                <a:cs typeface="Arial"/>
              </a:rPr>
              <a:t>Kevin Wong</a:t>
            </a:r>
          </a:p>
          <a:p>
            <a:r>
              <a:rPr lang="en-US" sz="2000" dirty="0" smtClean="0">
                <a:latin typeface="Arial"/>
                <a:cs typeface="Arial"/>
              </a:rPr>
              <a:t>BIO 594 | Feb. 28 2019</a:t>
            </a:r>
          </a:p>
          <a:p>
            <a:endParaRPr lang="en-US" dirty="0">
              <a:latin typeface="Arial"/>
              <a:cs typeface="Arial"/>
            </a:endParaRPr>
          </a:p>
        </p:txBody>
      </p:sp>
      <p:cxnSp>
        <p:nvCxnSpPr>
          <p:cNvPr id="6" name="Straight Connector 5"/>
          <p:cNvCxnSpPr/>
          <p:nvPr/>
        </p:nvCxnSpPr>
        <p:spPr>
          <a:xfrm>
            <a:off x="2772398" y="6007472"/>
            <a:ext cx="3547741" cy="0"/>
          </a:xfrm>
          <a:prstGeom prst="line">
            <a:avLst/>
          </a:prstGeom>
          <a:ln>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7450925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4151755" cy="702208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2400" dirty="0" smtClean="0">
              <a:solidFill>
                <a:schemeClr val="bg1">
                  <a:lumMod val="75000"/>
                </a:schemeClr>
              </a:solidFill>
            </a:endParaRPr>
          </a:p>
          <a:p>
            <a:endParaRPr lang="en-US" sz="2400" dirty="0">
              <a:solidFill>
                <a:schemeClr val="bg1">
                  <a:lumMod val="75000"/>
                </a:schemeClr>
              </a:solidFill>
            </a:endParaRPr>
          </a:p>
          <a:p>
            <a:endParaRPr lang="en-US" sz="2400" dirty="0" smtClean="0">
              <a:solidFill>
                <a:schemeClr val="bg1">
                  <a:lumMod val="75000"/>
                </a:schemeClr>
              </a:solidFill>
            </a:endParaRPr>
          </a:p>
          <a:p>
            <a:r>
              <a:rPr lang="en-US" sz="2400" dirty="0" smtClean="0">
                <a:solidFill>
                  <a:schemeClr val="bg1">
                    <a:lumMod val="75000"/>
                  </a:schemeClr>
                </a:solidFill>
              </a:rPr>
              <a:t>Energetic costs:</a:t>
            </a:r>
          </a:p>
          <a:p>
            <a:pPr marL="457200" indent="-457200">
              <a:buFont typeface="Arial"/>
              <a:buChar char="•"/>
            </a:pPr>
            <a:r>
              <a:rPr lang="en-US" sz="2400" dirty="0" smtClean="0">
                <a:solidFill>
                  <a:schemeClr val="bg1"/>
                </a:solidFill>
              </a:rPr>
              <a:t>Building new structures (and reversing)</a:t>
            </a:r>
          </a:p>
          <a:p>
            <a:pPr marL="457200" indent="-457200">
              <a:buFont typeface="Arial"/>
              <a:buChar char="•"/>
            </a:pPr>
            <a:r>
              <a:rPr lang="en-US" sz="2400" dirty="0" smtClean="0">
                <a:solidFill>
                  <a:schemeClr val="bg1"/>
                </a:solidFill>
              </a:rPr>
              <a:t>Maintenance costs for detecting environmental change</a:t>
            </a:r>
          </a:p>
          <a:p>
            <a:pPr marL="457200" indent="-457200">
              <a:buFont typeface="Arial"/>
              <a:buChar char="•"/>
            </a:pPr>
            <a:r>
              <a:rPr lang="en-US" sz="2400" dirty="0" smtClean="0">
                <a:solidFill>
                  <a:schemeClr val="bg1"/>
                </a:solidFill>
              </a:rPr>
              <a:t>Lag time effects </a:t>
            </a:r>
            <a:r>
              <a:rPr lang="mr-IN" sz="2400" dirty="0" smtClean="0">
                <a:solidFill>
                  <a:schemeClr val="bg1"/>
                </a:solidFill>
              </a:rPr>
              <a:t>–</a:t>
            </a:r>
            <a:r>
              <a:rPr lang="en-US" sz="2400" dirty="0" smtClean="0">
                <a:solidFill>
                  <a:schemeClr val="bg1"/>
                </a:solidFill>
              </a:rPr>
              <a:t> when is it worth it?</a:t>
            </a:r>
          </a:p>
        </p:txBody>
      </p:sp>
      <p:sp>
        <p:nvSpPr>
          <p:cNvPr id="2" name="Title 1"/>
          <p:cNvSpPr>
            <a:spLocks noGrp="1"/>
          </p:cNvSpPr>
          <p:nvPr>
            <p:ph type="title"/>
          </p:nvPr>
        </p:nvSpPr>
        <p:spPr>
          <a:xfrm>
            <a:off x="149420" y="461951"/>
            <a:ext cx="3938297" cy="1143000"/>
          </a:xfrm>
        </p:spPr>
        <p:txBody>
          <a:bodyPr>
            <a:noAutofit/>
          </a:bodyPr>
          <a:lstStyle/>
          <a:p>
            <a:pPr marL="0" indent="0" algn="l"/>
            <a:r>
              <a:rPr lang="en-US" sz="3600" b="1" dirty="0">
                <a:solidFill>
                  <a:srgbClr val="FFFFFF"/>
                </a:solidFill>
                <a:latin typeface="Arial"/>
                <a:cs typeface="Arial"/>
              </a:rPr>
              <a:t>Q3</a:t>
            </a:r>
            <a:r>
              <a:rPr lang="en-US" sz="3600" dirty="0">
                <a:solidFill>
                  <a:srgbClr val="FFFFFF"/>
                </a:solidFill>
                <a:latin typeface="Arial"/>
                <a:cs typeface="Arial"/>
              </a:rPr>
              <a:t>: What are the cost-benefits </a:t>
            </a:r>
            <a:r>
              <a:rPr lang="en-US" sz="3600" dirty="0" smtClean="0">
                <a:solidFill>
                  <a:srgbClr val="FFFFFF"/>
                </a:solidFill>
                <a:latin typeface="Arial"/>
                <a:cs typeface="Arial"/>
              </a:rPr>
              <a:t>of plasticity</a:t>
            </a:r>
            <a:r>
              <a:rPr lang="en-US" sz="3600" dirty="0">
                <a:solidFill>
                  <a:srgbClr val="FFFFFF"/>
                </a:solidFill>
                <a:latin typeface="Arial"/>
                <a:cs typeface="Arial"/>
              </a:rPr>
              <a:t>?</a:t>
            </a:r>
          </a:p>
        </p:txBody>
      </p:sp>
      <p:pic>
        <p:nvPicPr>
          <p:cNvPr id="5" name="Picture 4" descr="F2.medium (1).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1755" y="563551"/>
            <a:ext cx="4992245" cy="2586891"/>
          </a:xfrm>
          <a:prstGeom prst="rect">
            <a:avLst/>
          </a:prstGeom>
        </p:spPr>
      </p:pic>
      <p:pic>
        <p:nvPicPr>
          <p:cNvPr id="3" name="Picture 2" descr="rockskipper-fish-a-species-of-amphibious-fish-that-can-walk-on-land-by-holding-water-in-it-s-mout_u-l-q1a37su0.jpg"/>
          <p:cNvPicPr>
            <a:picLocks noChangeAspect="1"/>
          </p:cNvPicPr>
          <p:nvPr/>
        </p:nvPicPr>
        <p:blipFill rotWithShape="1">
          <a:blip r:embed="rId4">
            <a:extLst>
              <a:ext uri="{28A0092B-C50C-407E-A947-70E740481C1C}">
                <a14:useLocalDpi xmlns:a14="http://schemas.microsoft.com/office/drawing/2010/main" val="0"/>
              </a:ext>
            </a:extLst>
          </a:blip>
          <a:srcRect l="17274" t="29837" r="11255" b="-8329"/>
          <a:stretch/>
        </p:blipFill>
        <p:spPr>
          <a:xfrm>
            <a:off x="4151755" y="3619500"/>
            <a:ext cx="4992245" cy="3658442"/>
          </a:xfrm>
          <a:prstGeom prst="rect">
            <a:avLst/>
          </a:prstGeom>
        </p:spPr>
      </p:pic>
      <p:sp>
        <p:nvSpPr>
          <p:cNvPr id="6" name="TextBox 5"/>
          <p:cNvSpPr txBox="1"/>
          <p:nvPr/>
        </p:nvSpPr>
        <p:spPr>
          <a:xfrm>
            <a:off x="7477859" y="3075083"/>
            <a:ext cx="1666141" cy="276999"/>
          </a:xfrm>
          <a:prstGeom prst="rect">
            <a:avLst/>
          </a:prstGeom>
          <a:noFill/>
        </p:spPr>
        <p:txBody>
          <a:bodyPr wrap="none" rtlCol="0">
            <a:spAutoFit/>
          </a:bodyPr>
          <a:lstStyle/>
          <a:p>
            <a:r>
              <a:rPr lang="en-US" sz="1200" dirty="0" smtClean="0"/>
              <a:t>Wright and </a:t>
            </a:r>
            <a:r>
              <a:rPr lang="en-US" sz="1200" dirty="0" err="1" smtClean="0"/>
              <a:t>Turko</a:t>
            </a:r>
            <a:r>
              <a:rPr lang="en-US" sz="1200" dirty="0" smtClean="0"/>
              <a:t>, 2016</a:t>
            </a:r>
            <a:endParaRPr lang="en-US" sz="1200" dirty="0"/>
          </a:p>
        </p:txBody>
      </p:sp>
    </p:spTree>
    <p:extLst>
      <p:ext uri="{BB962C8B-B14F-4D97-AF65-F5344CB8AC3E}">
        <p14:creationId xmlns:p14="http://schemas.microsoft.com/office/powerpoint/2010/main" val="140720373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4151755" cy="702208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2019" y="178592"/>
            <a:ext cx="4215792" cy="1143000"/>
          </a:xfrm>
        </p:spPr>
        <p:txBody>
          <a:bodyPr>
            <a:noAutofit/>
          </a:bodyPr>
          <a:lstStyle/>
          <a:p>
            <a:pPr marL="0" indent="0" algn="l"/>
            <a:r>
              <a:rPr lang="en-US" sz="3200" b="1" dirty="0">
                <a:solidFill>
                  <a:srgbClr val="FFFFFF"/>
                </a:solidFill>
                <a:latin typeface="Arial"/>
                <a:cs typeface="Arial"/>
              </a:rPr>
              <a:t>Q5: </a:t>
            </a:r>
            <a:r>
              <a:rPr lang="en-US" sz="3200" dirty="0">
                <a:solidFill>
                  <a:srgbClr val="FFFFFF"/>
                </a:solidFill>
                <a:latin typeface="Arial"/>
                <a:cs typeface="Arial"/>
              </a:rPr>
              <a:t>Does plasticity promote or constrain </a:t>
            </a:r>
            <a:r>
              <a:rPr lang="en-US" sz="3200" dirty="0" smtClean="0">
                <a:solidFill>
                  <a:srgbClr val="FFFFFF"/>
                </a:solidFill>
                <a:latin typeface="Arial"/>
                <a:cs typeface="Arial"/>
              </a:rPr>
              <a:t>evolution</a:t>
            </a:r>
            <a:r>
              <a:rPr lang="en-US" sz="3200" dirty="0">
                <a:solidFill>
                  <a:srgbClr val="FFFFFF"/>
                </a:solidFill>
                <a:latin typeface="Arial"/>
                <a:cs typeface="Arial"/>
              </a:rPr>
              <a:t>?</a:t>
            </a:r>
          </a:p>
        </p:txBody>
      </p:sp>
      <p:sp>
        <p:nvSpPr>
          <p:cNvPr id="6" name="Content Placeholder 2"/>
          <p:cNvSpPr>
            <a:spLocks noGrp="1"/>
          </p:cNvSpPr>
          <p:nvPr>
            <p:ph idx="1"/>
          </p:nvPr>
        </p:nvSpPr>
        <p:spPr>
          <a:xfrm>
            <a:off x="-31085" y="1990096"/>
            <a:ext cx="4278896" cy="4525963"/>
          </a:xfrm>
        </p:spPr>
        <p:txBody>
          <a:bodyPr>
            <a:normAutofit/>
          </a:bodyPr>
          <a:lstStyle/>
          <a:p>
            <a:pPr marL="0" indent="0">
              <a:buNone/>
            </a:pPr>
            <a:r>
              <a:rPr lang="en-US" sz="2800" dirty="0" smtClean="0">
                <a:solidFill>
                  <a:schemeClr val="bg1">
                    <a:lumMod val="85000"/>
                  </a:schemeClr>
                </a:solidFill>
                <a:latin typeface="Arial"/>
                <a:cs typeface="Arial"/>
              </a:rPr>
              <a:t>Genetic canalization</a:t>
            </a:r>
          </a:p>
          <a:p>
            <a:pPr marL="0" indent="0">
              <a:buNone/>
            </a:pPr>
            <a:r>
              <a:rPr lang="en-US" sz="2800" dirty="0">
                <a:solidFill>
                  <a:schemeClr val="bg1">
                    <a:lumMod val="85000"/>
                  </a:schemeClr>
                </a:solidFill>
                <a:latin typeface="Arial"/>
                <a:cs typeface="Arial"/>
              </a:rPr>
              <a:t>Genetic assimilation</a:t>
            </a:r>
          </a:p>
          <a:p>
            <a:pPr marL="0" indent="0">
              <a:buNone/>
            </a:pPr>
            <a:endParaRPr lang="en-US" sz="2800" dirty="0">
              <a:solidFill>
                <a:schemeClr val="bg1">
                  <a:lumMod val="85000"/>
                </a:schemeClr>
              </a:solidFill>
              <a:latin typeface="Arial"/>
              <a:cs typeface="Arial"/>
            </a:endParaRPr>
          </a:p>
        </p:txBody>
      </p:sp>
      <p:pic>
        <p:nvPicPr>
          <p:cNvPr id="7" name="Picture 6" descr="A-diagram-illustrating-the-distinction-between-genetic-accommodation-and-genetic.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7810" y="1990096"/>
            <a:ext cx="4896189" cy="3035064"/>
          </a:xfrm>
          <a:prstGeom prst="rect">
            <a:avLst/>
          </a:prstGeom>
        </p:spPr>
      </p:pic>
    </p:spTree>
    <p:extLst>
      <p:ext uri="{BB962C8B-B14F-4D97-AF65-F5344CB8AC3E}">
        <p14:creationId xmlns:p14="http://schemas.microsoft.com/office/powerpoint/2010/main" val="50041375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4151755" cy="702208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2019" y="178592"/>
            <a:ext cx="4215792" cy="1143000"/>
          </a:xfrm>
        </p:spPr>
        <p:txBody>
          <a:bodyPr>
            <a:noAutofit/>
          </a:bodyPr>
          <a:lstStyle/>
          <a:p>
            <a:pPr marL="0" indent="0" algn="l"/>
            <a:r>
              <a:rPr lang="en-US" sz="3200" b="1" dirty="0" smtClean="0">
                <a:solidFill>
                  <a:srgbClr val="FFFFFF"/>
                </a:solidFill>
                <a:latin typeface="Arial"/>
                <a:cs typeface="Arial"/>
              </a:rPr>
              <a:t>Q4: </a:t>
            </a:r>
            <a:r>
              <a:rPr lang="en-US" sz="3200" dirty="0">
                <a:solidFill>
                  <a:srgbClr val="FFFFFF"/>
                </a:solidFill>
                <a:latin typeface="Arial"/>
                <a:cs typeface="Arial"/>
              </a:rPr>
              <a:t>Does plasticity promote or constrain </a:t>
            </a:r>
            <a:r>
              <a:rPr lang="en-US" sz="3200" dirty="0" smtClean="0">
                <a:solidFill>
                  <a:srgbClr val="FFFFFF"/>
                </a:solidFill>
                <a:latin typeface="Arial"/>
                <a:cs typeface="Arial"/>
              </a:rPr>
              <a:t>evolution</a:t>
            </a:r>
            <a:r>
              <a:rPr lang="en-US" sz="3200" dirty="0">
                <a:solidFill>
                  <a:srgbClr val="FFFFFF"/>
                </a:solidFill>
                <a:latin typeface="Arial"/>
                <a:cs typeface="Arial"/>
              </a:rPr>
              <a:t>?</a:t>
            </a:r>
          </a:p>
        </p:txBody>
      </p:sp>
      <p:sp>
        <p:nvSpPr>
          <p:cNvPr id="6" name="Content Placeholder 2"/>
          <p:cNvSpPr>
            <a:spLocks noGrp="1"/>
          </p:cNvSpPr>
          <p:nvPr>
            <p:ph idx="1"/>
          </p:nvPr>
        </p:nvSpPr>
        <p:spPr>
          <a:xfrm>
            <a:off x="-31085" y="1990096"/>
            <a:ext cx="4278896" cy="4525963"/>
          </a:xfrm>
        </p:spPr>
        <p:txBody>
          <a:bodyPr>
            <a:normAutofit/>
          </a:bodyPr>
          <a:lstStyle/>
          <a:p>
            <a:pPr marL="0" indent="0">
              <a:buNone/>
            </a:pPr>
            <a:r>
              <a:rPr lang="en-US" sz="2800" dirty="0" smtClean="0">
                <a:solidFill>
                  <a:schemeClr val="bg1">
                    <a:lumMod val="85000"/>
                  </a:schemeClr>
                </a:solidFill>
                <a:latin typeface="Arial"/>
                <a:cs typeface="Arial"/>
              </a:rPr>
              <a:t>Genetic canalization</a:t>
            </a:r>
          </a:p>
          <a:p>
            <a:r>
              <a:rPr lang="en-US" sz="2800" dirty="0" smtClean="0">
                <a:solidFill>
                  <a:schemeClr val="bg1">
                    <a:lumMod val="85000"/>
                  </a:schemeClr>
                </a:solidFill>
                <a:latin typeface="Arial"/>
                <a:cs typeface="Arial"/>
              </a:rPr>
              <a:t>Phenotypic robustness to environmental change</a:t>
            </a:r>
          </a:p>
          <a:p>
            <a:pPr marL="0" indent="0">
              <a:buNone/>
            </a:pPr>
            <a:endParaRPr lang="en-US" sz="2800" dirty="0">
              <a:solidFill>
                <a:schemeClr val="bg1">
                  <a:lumMod val="85000"/>
                </a:schemeClr>
              </a:solidFill>
              <a:latin typeface="Arial"/>
              <a:cs typeface="Arial"/>
            </a:endParaRPr>
          </a:p>
        </p:txBody>
      </p:sp>
      <p:sp>
        <p:nvSpPr>
          <p:cNvPr id="3" name="TextBox 2"/>
          <p:cNvSpPr txBox="1"/>
          <p:nvPr/>
        </p:nvSpPr>
        <p:spPr>
          <a:xfrm>
            <a:off x="7250633" y="6488668"/>
            <a:ext cx="1893367" cy="369332"/>
          </a:xfrm>
          <a:prstGeom prst="rect">
            <a:avLst/>
          </a:prstGeom>
          <a:noFill/>
        </p:spPr>
        <p:txBody>
          <a:bodyPr wrap="none" rtlCol="0">
            <a:spAutoFit/>
          </a:bodyPr>
          <a:lstStyle/>
          <a:p>
            <a:r>
              <a:rPr lang="en-US" dirty="0" err="1" smtClean="0"/>
              <a:t>Becklin</a:t>
            </a:r>
            <a:r>
              <a:rPr lang="en-US" dirty="0" smtClean="0"/>
              <a:t> et al. 2016</a:t>
            </a:r>
            <a:endParaRPr lang="en-US" dirty="0"/>
          </a:p>
        </p:txBody>
      </p:sp>
      <p:pic>
        <p:nvPicPr>
          <p:cNvPr id="5" name="Picture 4" descr="F2.medium.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7010" y="2498096"/>
            <a:ext cx="4917837" cy="3721908"/>
          </a:xfrm>
          <a:prstGeom prst="rect">
            <a:avLst/>
          </a:prstGeom>
        </p:spPr>
      </p:pic>
      <p:pic>
        <p:nvPicPr>
          <p:cNvPr id="7" name="Picture 6" descr="Screen Shot 2019-02-27 at 11.58.24 AM.png"/>
          <p:cNvPicPr>
            <a:picLocks noChangeAspect="1"/>
          </p:cNvPicPr>
          <p:nvPr/>
        </p:nvPicPr>
        <p:blipFill rotWithShape="1">
          <a:blip r:embed="rId4">
            <a:extLst>
              <a:ext uri="{28A0092B-C50C-407E-A947-70E740481C1C}">
                <a14:useLocalDpi xmlns:a14="http://schemas.microsoft.com/office/drawing/2010/main" val="0"/>
              </a:ext>
            </a:extLst>
          </a:blip>
          <a:srcRect b="3440"/>
          <a:stretch/>
        </p:blipFill>
        <p:spPr>
          <a:xfrm>
            <a:off x="4622800" y="75515"/>
            <a:ext cx="4521200" cy="2437027"/>
          </a:xfrm>
          <a:prstGeom prst="rect">
            <a:avLst/>
          </a:prstGeom>
        </p:spPr>
      </p:pic>
      <p:sp>
        <p:nvSpPr>
          <p:cNvPr id="8" name="Rectangle 7"/>
          <p:cNvSpPr/>
          <p:nvPr/>
        </p:nvSpPr>
        <p:spPr>
          <a:xfrm>
            <a:off x="4448432" y="501135"/>
            <a:ext cx="693352" cy="8204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183891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4151755" cy="702208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2019" y="178592"/>
            <a:ext cx="4215792" cy="1143000"/>
          </a:xfrm>
        </p:spPr>
        <p:txBody>
          <a:bodyPr>
            <a:noAutofit/>
          </a:bodyPr>
          <a:lstStyle/>
          <a:p>
            <a:pPr marL="0" indent="0" algn="l"/>
            <a:r>
              <a:rPr lang="en-US" sz="3200" b="1" dirty="0" smtClean="0">
                <a:solidFill>
                  <a:srgbClr val="FFFFFF"/>
                </a:solidFill>
                <a:latin typeface="Arial"/>
                <a:cs typeface="Arial"/>
              </a:rPr>
              <a:t>Q4: </a:t>
            </a:r>
            <a:r>
              <a:rPr lang="en-US" sz="3200" dirty="0">
                <a:solidFill>
                  <a:srgbClr val="FFFFFF"/>
                </a:solidFill>
                <a:latin typeface="Arial"/>
                <a:cs typeface="Arial"/>
              </a:rPr>
              <a:t>Does plasticity promote or constrain </a:t>
            </a:r>
            <a:r>
              <a:rPr lang="en-US" sz="3200" dirty="0" smtClean="0">
                <a:solidFill>
                  <a:srgbClr val="FFFFFF"/>
                </a:solidFill>
                <a:latin typeface="Arial"/>
                <a:cs typeface="Arial"/>
              </a:rPr>
              <a:t>evolution</a:t>
            </a:r>
            <a:r>
              <a:rPr lang="en-US" sz="3200" dirty="0">
                <a:solidFill>
                  <a:srgbClr val="FFFFFF"/>
                </a:solidFill>
                <a:latin typeface="Arial"/>
                <a:cs typeface="Arial"/>
              </a:rPr>
              <a:t>?</a:t>
            </a:r>
          </a:p>
        </p:txBody>
      </p:sp>
      <p:sp>
        <p:nvSpPr>
          <p:cNvPr id="6" name="Content Placeholder 2"/>
          <p:cNvSpPr>
            <a:spLocks noGrp="1"/>
          </p:cNvSpPr>
          <p:nvPr>
            <p:ph idx="1"/>
          </p:nvPr>
        </p:nvSpPr>
        <p:spPr>
          <a:xfrm>
            <a:off x="-31085" y="1990096"/>
            <a:ext cx="4278896" cy="4525963"/>
          </a:xfrm>
        </p:spPr>
        <p:txBody>
          <a:bodyPr>
            <a:normAutofit/>
          </a:bodyPr>
          <a:lstStyle/>
          <a:p>
            <a:pPr marL="0" indent="0">
              <a:buNone/>
            </a:pPr>
            <a:r>
              <a:rPr lang="en-US" sz="2800" dirty="0" smtClean="0">
                <a:solidFill>
                  <a:schemeClr val="bg1">
                    <a:lumMod val="85000"/>
                  </a:schemeClr>
                </a:solidFill>
                <a:latin typeface="Arial"/>
                <a:cs typeface="Arial"/>
              </a:rPr>
              <a:t>Genetic assimilation</a:t>
            </a:r>
          </a:p>
          <a:p>
            <a:r>
              <a:rPr lang="en-US" sz="2800" dirty="0" smtClean="0">
                <a:solidFill>
                  <a:schemeClr val="bg1"/>
                </a:solidFill>
                <a:latin typeface="Arial"/>
                <a:cs typeface="Arial"/>
              </a:rPr>
              <a:t>When a change on phenotype in response to an environmental change is selected for</a:t>
            </a:r>
          </a:p>
          <a:p>
            <a:r>
              <a:rPr lang="en-US" sz="2800" dirty="0" smtClean="0">
                <a:solidFill>
                  <a:schemeClr val="bg1"/>
                </a:solidFill>
                <a:latin typeface="Arial"/>
                <a:cs typeface="Arial"/>
              </a:rPr>
              <a:t>Does this increase or decrease long term plasticity?</a:t>
            </a:r>
          </a:p>
        </p:txBody>
      </p:sp>
      <p:cxnSp>
        <p:nvCxnSpPr>
          <p:cNvPr id="5" name="Straight Connector 4"/>
          <p:cNvCxnSpPr/>
          <p:nvPr/>
        </p:nvCxnSpPr>
        <p:spPr>
          <a:xfrm>
            <a:off x="5024604" y="1444132"/>
            <a:ext cx="0" cy="276675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a:off x="5024604" y="4210883"/>
            <a:ext cx="386951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rot="16200000">
            <a:off x="4040189" y="2818395"/>
            <a:ext cx="1166831" cy="369332"/>
          </a:xfrm>
          <a:prstGeom prst="rect">
            <a:avLst/>
          </a:prstGeom>
          <a:noFill/>
        </p:spPr>
        <p:txBody>
          <a:bodyPr wrap="none" rtlCol="0">
            <a:spAutoFit/>
          </a:bodyPr>
          <a:lstStyle/>
          <a:p>
            <a:r>
              <a:rPr lang="en-US" dirty="0" smtClean="0"/>
              <a:t>Frequency</a:t>
            </a:r>
            <a:endParaRPr lang="en-US" dirty="0"/>
          </a:p>
        </p:txBody>
      </p:sp>
      <p:sp>
        <p:nvSpPr>
          <p:cNvPr id="21" name="Freeform 20"/>
          <p:cNvSpPr/>
          <p:nvPr/>
        </p:nvSpPr>
        <p:spPr>
          <a:xfrm>
            <a:off x="5152692" y="2181457"/>
            <a:ext cx="3184879" cy="2028802"/>
          </a:xfrm>
          <a:custGeom>
            <a:avLst/>
            <a:gdLst>
              <a:gd name="connsiteX0" fmla="*/ 0 w 2830233"/>
              <a:gd name="connsiteY0" fmla="*/ 2194561 h 2336955"/>
              <a:gd name="connsiteX1" fmla="*/ 791013 w 2830233"/>
              <a:gd name="connsiteY1" fmla="*/ 44560 h 2336955"/>
              <a:gd name="connsiteX2" fmla="*/ 1481757 w 2830233"/>
              <a:gd name="connsiteY2" fmla="*/ 2183421 h 2336955"/>
              <a:gd name="connsiteX3" fmla="*/ 2016526 w 2830233"/>
              <a:gd name="connsiteY3" fmla="*/ 1 h 2336955"/>
              <a:gd name="connsiteX4" fmla="*/ 2774116 w 2830233"/>
              <a:gd name="connsiteY4" fmla="*/ 2172281 h 2336955"/>
              <a:gd name="connsiteX5" fmla="*/ 2774116 w 2830233"/>
              <a:gd name="connsiteY5" fmla="*/ 2183421 h 2336955"/>
              <a:gd name="connsiteX0" fmla="*/ 0 w 2839976"/>
              <a:gd name="connsiteY0" fmla="*/ 2194561 h 2338573"/>
              <a:gd name="connsiteX1" fmla="*/ 791013 w 2839976"/>
              <a:gd name="connsiteY1" fmla="*/ 44560 h 2338573"/>
              <a:gd name="connsiteX2" fmla="*/ 1481757 w 2839976"/>
              <a:gd name="connsiteY2" fmla="*/ 2183421 h 2338573"/>
              <a:gd name="connsiteX3" fmla="*/ 2016526 w 2839976"/>
              <a:gd name="connsiteY3" fmla="*/ 1 h 2338573"/>
              <a:gd name="connsiteX4" fmla="*/ 2774116 w 2839976"/>
              <a:gd name="connsiteY4" fmla="*/ 2172281 h 2338573"/>
              <a:gd name="connsiteX5" fmla="*/ 2800649 w 2839976"/>
              <a:gd name="connsiteY5" fmla="*/ 2189357 h 2338573"/>
              <a:gd name="connsiteX6" fmla="*/ 2774116 w 2839976"/>
              <a:gd name="connsiteY6" fmla="*/ 2183421 h 2338573"/>
              <a:gd name="connsiteX0" fmla="*/ 0 w 2948571"/>
              <a:gd name="connsiteY0" fmla="*/ 2194561 h 2356721"/>
              <a:gd name="connsiteX1" fmla="*/ 791013 w 2948571"/>
              <a:gd name="connsiteY1" fmla="*/ 44560 h 2356721"/>
              <a:gd name="connsiteX2" fmla="*/ 1481757 w 2948571"/>
              <a:gd name="connsiteY2" fmla="*/ 2183421 h 2356721"/>
              <a:gd name="connsiteX3" fmla="*/ 2016526 w 2948571"/>
              <a:gd name="connsiteY3" fmla="*/ 1 h 2356721"/>
              <a:gd name="connsiteX4" fmla="*/ 2774116 w 2948571"/>
              <a:gd name="connsiteY4" fmla="*/ 2172281 h 2356721"/>
              <a:gd name="connsiteX5" fmla="*/ 2948571 w 2948571"/>
              <a:gd name="connsiteY5" fmla="*/ 2238555 h 2356721"/>
              <a:gd name="connsiteX6" fmla="*/ 2774116 w 2948571"/>
              <a:gd name="connsiteY6" fmla="*/ 2183421 h 2356721"/>
              <a:gd name="connsiteX0" fmla="*/ 0 w 3027462"/>
              <a:gd name="connsiteY0" fmla="*/ 2194561 h 2413884"/>
              <a:gd name="connsiteX1" fmla="*/ 791013 w 3027462"/>
              <a:gd name="connsiteY1" fmla="*/ 44560 h 2413884"/>
              <a:gd name="connsiteX2" fmla="*/ 1481757 w 3027462"/>
              <a:gd name="connsiteY2" fmla="*/ 2183421 h 2413884"/>
              <a:gd name="connsiteX3" fmla="*/ 2016526 w 3027462"/>
              <a:gd name="connsiteY3" fmla="*/ 1 h 2413884"/>
              <a:gd name="connsiteX4" fmla="*/ 2774116 w 3027462"/>
              <a:gd name="connsiteY4" fmla="*/ 2172281 h 2413884"/>
              <a:gd name="connsiteX5" fmla="*/ 3027462 w 3027462"/>
              <a:gd name="connsiteY5" fmla="*/ 2361553 h 2413884"/>
              <a:gd name="connsiteX6" fmla="*/ 2774116 w 3027462"/>
              <a:gd name="connsiteY6" fmla="*/ 2183421 h 2413884"/>
              <a:gd name="connsiteX0" fmla="*/ 0 w 2820490"/>
              <a:gd name="connsiteY0" fmla="*/ 2194561 h 2318789"/>
              <a:gd name="connsiteX1" fmla="*/ 791013 w 2820490"/>
              <a:gd name="connsiteY1" fmla="*/ 44560 h 2318789"/>
              <a:gd name="connsiteX2" fmla="*/ 1481757 w 2820490"/>
              <a:gd name="connsiteY2" fmla="*/ 2183421 h 2318789"/>
              <a:gd name="connsiteX3" fmla="*/ 2016526 w 2820490"/>
              <a:gd name="connsiteY3" fmla="*/ 1 h 2318789"/>
              <a:gd name="connsiteX4" fmla="*/ 2774116 w 2820490"/>
              <a:gd name="connsiteY4" fmla="*/ 2172281 h 2318789"/>
              <a:gd name="connsiteX5" fmla="*/ 2741480 w 2820490"/>
              <a:gd name="connsiteY5" fmla="*/ 2127858 h 2318789"/>
              <a:gd name="connsiteX6" fmla="*/ 2774116 w 2820490"/>
              <a:gd name="connsiteY6" fmla="*/ 2183421 h 2318789"/>
              <a:gd name="connsiteX0" fmla="*/ 0 w 2811182"/>
              <a:gd name="connsiteY0" fmla="*/ 2194561 h 2264569"/>
              <a:gd name="connsiteX1" fmla="*/ 791013 w 2811182"/>
              <a:gd name="connsiteY1" fmla="*/ 44560 h 2264569"/>
              <a:gd name="connsiteX2" fmla="*/ 1481757 w 2811182"/>
              <a:gd name="connsiteY2" fmla="*/ 2183421 h 2264569"/>
              <a:gd name="connsiteX3" fmla="*/ 2016526 w 2811182"/>
              <a:gd name="connsiteY3" fmla="*/ 1 h 2264569"/>
              <a:gd name="connsiteX4" fmla="*/ 2774116 w 2811182"/>
              <a:gd name="connsiteY4" fmla="*/ 2172281 h 2264569"/>
              <a:gd name="connsiteX5" fmla="*/ 2702034 w 2811182"/>
              <a:gd name="connsiteY5" fmla="*/ 1894163 h 2264569"/>
              <a:gd name="connsiteX6" fmla="*/ 2774116 w 2811182"/>
              <a:gd name="connsiteY6" fmla="*/ 2183421 h 2264569"/>
              <a:gd name="connsiteX0" fmla="*/ 0 w 2798558"/>
              <a:gd name="connsiteY0" fmla="*/ 2219161 h 2290781"/>
              <a:gd name="connsiteX1" fmla="*/ 791013 w 2798558"/>
              <a:gd name="connsiteY1" fmla="*/ 69160 h 2290781"/>
              <a:gd name="connsiteX2" fmla="*/ 1481757 w 2798558"/>
              <a:gd name="connsiteY2" fmla="*/ 2208021 h 2290781"/>
              <a:gd name="connsiteX3" fmla="*/ 2203894 w 2798558"/>
              <a:gd name="connsiteY3" fmla="*/ 1 h 2290781"/>
              <a:gd name="connsiteX4" fmla="*/ 2774116 w 2798558"/>
              <a:gd name="connsiteY4" fmla="*/ 2196881 h 2290781"/>
              <a:gd name="connsiteX5" fmla="*/ 2702034 w 2798558"/>
              <a:gd name="connsiteY5" fmla="*/ 1918763 h 2290781"/>
              <a:gd name="connsiteX6" fmla="*/ 2774116 w 2798558"/>
              <a:gd name="connsiteY6" fmla="*/ 2208021 h 2290781"/>
              <a:gd name="connsiteX0" fmla="*/ 0 w 2798558"/>
              <a:gd name="connsiteY0" fmla="*/ 2219161 h 2290781"/>
              <a:gd name="connsiteX1" fmla="*/ 791013 w 2798558"/>
              <a:gd name="connsiteY1" fmla="*/ 69160 h 2290781"/>
              <a:gd name="connsiteX2" fmla="*/ 1481757 w 2798558"/>
              <a:gd name="connsiteY2" fmla="*/ 2208021 h 2290781"/>
              <a:gd name="connsiteX3" fmla="*/ 2203894 w 2798558"/>
              <a:gd name="connsiteY3" fmla="*/ 1 h 2290781"/>
              <a:gd name="connsiteX4" fmla="*/ 2774116 w 2798558"/>
              <a:gd name="connsiteY4" fmla="*/ 2196881 h 2290781"/>
              <a:gd name="connsiteX5" fmla="*/ 2702034 w 2798558"/>
              <a:gd name="connsiteY5" fmla="*/ 1918763 h 2290781"/>
              <a:gd name="connsiteX6" fmla="*/ 2774116 w 2798558"/>
              <a:gd name="connsiteY6" fmla="*/ 2208021 h 2290781"/>
              <a:gd name="connsiteX0" fmla="*/ 0 w 2801904"/>
              <a:gd name="connsiteY0" fmla="*/ 2219161 h 2290007"/>
              <a:gd name="connsiteX1" fmla="*/ 791013 w 2801904"/>
              <a:gd name="connsiteY1" fmla="*/ 69160 h 2290007"/>
              <a:gd name="connsiteX2" fmla="*/ 1481757 w 2801904"/>
              <a:gd name="connsiteY2" fmla="*/ 2208021 h 2290007"/>
              <a:gd name="connsiteX3" fmla="*/ 2203894 w 2801904"/>
              <a:gd name="connsiteY3" fmla="*/ 1 h 2290007"/>
              <a:gd name="connsiteX4" fmla="*/ 2774116 w 2801904"/>
              <a:gd name="connsiteY4" fmla="*/ 2196881 h 2290007"/>
              <a:gd name="connsiteX5" fmla="*/ 2719328 w 2801904"/>
              <a:gd name="connsiteY5" fmla="*/ 1914448 h 2290007"/>
              <a:gd name="connsiteX6" fmla="*/ 2774116 w 2801904"/>
              <a:gd name="connsiteY6" fmla="*/ 2208021 h 2290007"/>
              <a:gd name="connsiteX0" fmla="*/ 0 w 2930319"/>
              <a:gd name="connsiteY0" fmla="*/ 2219161 h 2279176"/>
              <a:gd name="connsiteX1" fmla="*/ 791013 w 2930319"/>
              <a:gd name="connsiteY1" fmla="*/ 69160 h 2279176"/>
              <a:gd name="connsiteX2" fmla="*/ 1481757 w 2930319"/>
              <a:gd name="connsiteY2" fmla="*/ 2208021 h 2279176"/>
              <a:gd name="connsiteX3" fmla="*/ 2203894 w 2930319"/>
              <a:gd name="connsiteY3" fmla="*/ 1 h 2279176"/>
              <a:gd name="connsiteX4" fmla="*/ 2774116 w 2930319"/>
              <a:gd name="connsiteY4" fmla="*/ 2196881 h 2279176"/>
              <a:gd name="connsiteX5" fmla="*/ 2930319 w 2930319"/>
              <a:gd name="connsiteY5" fmla="*/ 1849729 h 2279176"/>
              <a:gd name="connsiteX6" fmla="*/ 2774116 w 2930319"/>
              <a:gd name="connsiteY6" fmla="*/ 2208021 h 2279176"/>
              <a:gd name="connsiteX0" fmla="*/ 0 w 2968961"/>
              <a:gd name="connsiteY0" fmla="*/ 2223813 h 2223812"/>
              <a:gd name="connsiteX1" fmla="*/ 791013 w 2968961"/>
              <a:gd name="connsiteY1" fmla="*/ 73812 h 2223812"/>
              <a:gd name="connsiteX2" fmla="*/ 1481757 w 2968961"/>
              <a:gd name="connsiteY2" fmla="*/ 2212673 h 2223812"/>
              <a:gd name="connsiteX3" fmla="*/ 2203894 w 2968961"/>
              <a:gd name="connsiteY3" fmla="*/ 4653 h 2223812"/>
              <a:gd name="connsiteX4" fmla="*/ 2909013 w 2968961"/>
              <a:gd name="connsiteY4" fmla="*/ 1636327 h 2223812"/>
              <a:gd name="connsiteX5" fmla="*/ 2930319 w 2968961"/>
              <a:gd name="connsiteY5" fmla="*/ 1854381 h 2223812"/>
              <a:gd name="connsiteX6" fmla="*/ 2774116 w 2968961"/>
              <a:gd name="connsiteY6" fmla="*/ 2212673 h 2223812"/>
              <a:gd name="connsiteX0" fmla="*/ 0 w 2921349"/>
              <a:gd name="connsiteY0" fmla="*/ 2223851 h 2223851"/>
              <a:gd name="connsiteX1" fmla="*/ 791013 w 2921349"/>
              <a:gd name="connsiteY1" fmla="*/ 73850 h 2223851"/>
              <a:gd name="connsiteX2" fmla="*/ 1481757 w 2921349"/>
              <a:gd name="connsiteY2" fmla="*/ 2212711 h 2223851"/>
              <a:gd name="connsiteX3" fmla="*/ 2203894 w 2921349"/>
              <a:gd name="connsiteY3" fmla="*/ 4691 h 2223851"/>
              <a:gd name="connsiteX4" fmla="*/ 2909013 w 2921349"/>
              <a:gd name="connsiteY4" fmla="*/ 1636365 h 2223851"/>
              <a:gd name="connsiteX5" fmla="*/ 2670903 w 2921349"/>
              <a:gd name="connsiteY5" fmla="*/ 1927766 h 2223851"/>
              <a:gd name="connsiteX6" fmla="*/ 2774116 w 2921349"/>
              <a:gd name="connsiteY6" fmla="*/ 2212711 h 2223851"/>
              <a:gd name="connsiteX0" fmla="*/ 0 w 2934263"/>
              <a:gd name="connsiteY0" fmla="*/ 2224004 h 2224004"/>
              <a:gd name="connsiteX1" fmla="*/ 791013 w 2934263"/>
              <a:gd name="connsiteY1" fmla="*/ 74003 h 2224004"/>
              <a:gd name="connsiteX2" fmla="*/ 1481757 w 2934263"/>
              <a:gd name="connsiteY2" fmla="*/ 2212864 h 2224004"/>
              <a:gd name="connsiteX3" fmla="*/ 2203894 w 2934263"/>
              <a:gd name="connsiteY3" fmla="*/ 4844 h 2224004"/>
              <a:gd name="connsiteX4" fmla="*/ 2909013 w 2934263"/>
              <a:gd name="connsiteY4" fmla="*/ 1636518 h 2224004"/>
              <a:gd name="connsiteX5" fmla="*/ 2774116 w 2934263"/>
              <a:gd name="connsiteY5" fmla="*/ 2212864 h 2224004"/>
              <a:gd name="connsiteX0" fmla="*/ 0 w 2783307"/>
              <a:gd name="connsiteY0" fmla="*/ 2221839 h 2221839"/>
              <a:gd name="connsiteX1" fmla="*/ 791013 w 2783307"/>
              <a:gd name="connsiteY1" fmla="*/ 71838 h 2221839"/>
              <a:gd name="connsiteX2" fmla="*/ 1481757 w 2783307"/>
              <a:gd name="connsiteY2" fmla="*/ 2210699 h 2221839"/>
              <a:gd name="connsiteX3" fmla="*/ 2203894 w 2783307"/>
              <a:gd name="connsiteY3" fmla="*/ 2679 h 2221839"/>
              <a:gd name="connsiteX4" fmla="*/ 2670351 w 2783307"/>
              <a:gd name="connsiteY4" fmla="*/ 1768105 h 2221839"/>
              <a:gd name="connsiteX5" fmla="*/ 2774116 w 2783307"/>
              <a:gd name="connsiteY5" fmla="*/ 2210699 h 2221839"/>
              <a:gd name="connsiteX0" fmla="*/ 0 w 2670351"/>
              <a:gd name="connsiteY0" fmla="*/ 2221839 h 2221839"/>
              <a:gd name="connsiteX1" fmla="*/ 791013 w 2670351"/>
              <a:gd name="connsiteY1" fmla="*/ 71838 h 2221839"/>
              <a:gd name="connsiteX2" fmla="*/ 1481757 w 2670351"/>
              <a:gd name="connsiteY2" fmla="*/ 2210699 h 2221839"/>
              <a:gd name="connsiteX3" fmla="*/ 2203894 w 2670351"/>
              <a:gd name="connsiteY3" fmla="*/ 2679 h 2221839"/>
              <a:gd name="connsiteX4" fmla="*/ 2670351 w 2670351"/>
              <a:gd name="connsiteY4" fmla="*/ 1768105 h 2221839"/>
              <a:gd name="connsiteX0" fmla="*/ 0 w 2819083"/>
              <a:gd name="connsiteY0" fmla="*/ 2219170 h 2240037"/>
              <a:gd name="connsiteX1" fmla="*/ 791013 w 2819083"/>
              <a:gd name="connsiteY1" fmla="*/ 69169 h 2240037"/>
              <a:gd name="connsiteX2" fmla="*/ 1481757 w 2819083"/>
              <a:gd name="connsiteY2" fmla="*/ 2208030 h 2240037"/>
              <a:gd name="connsiteX3" fmla="*/ 2203894 w 2819083"/>
              <a:gd name="connsiteY3" fmla="*/ 10 h 2240037"/>
              <a:gd name="connsiteX4" fmla="*/ 2819083 w 2819083"/>
              <a:gd name="connsiteY4" fmla="*/ 2240037 h 224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9083" h="2240037">
                <a:moveTo>
                  <a:pt x="0" y="2219170"/>
                </a:moveTo>
                <a:cubicBezTo>
                  <a:pt x="272027" y="1145098"/>
                  <a:pt x="544054" y="71026"/>
                  <a:pt x="791013" y="69169"/>
                </a:cubicBezTo>
                <a:cubicBezTo>
                  <a:pt x="1037972" y="67312"/>
                  <a:pt x="1246277" y="2219557"/>
                  <a:pt x="1481757" y="2208030"/>
                </a:cubicBezTo>
                <a:cubicBezTo>
                  <a:pt x="1717237" y="2196504"/>
                  <a:pt x="1981006" y="-5324"/>
                  <a:pt x="2203894" y="10"/>
                </a:cubicBezTo>
                <a:cubicBezTo>
                  <a:pt x="2426782" y="5344"/>
                  <a:pt x="2724046" y="1872034"/>
                  <a:pt x="2819083" y="2240037"/>
                </a:cubicBezTo>
              </a:path>
            </a:pathLst>
          </a:custGeom>
          <a:ln>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4" name="Straight Arrow Connector 23"/>
          <p:cNvCxnSpPr/>
          <p:nvPr/>
        </p:nvCxnSpPr>
        <p:spPr>
          <a:xfrm>
            <a:off x="5212080" y="4541520"/>
            <a:ext cx="347472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6238977" y="4356854"/>
            <a:ext cx="1200982" cy="369332"/>
          </a:xfrm>
          <a:prstGeom prst="rect">
            <a:avLst/>
          </a:prstGeom>
          <a:solidFill>
            <a:schemeClr val="bg1"/>
          </a:solidFill>
          <a:ln>
            <a:solidFill>
              <a:schemeClr val="tx1"/>
            </a:solidFill>
          </a:ln>
        </p:spPr>
        <p:txBody>
          <a:bodyPr wrap="none" rtlCol="0">
            <a:spAutoFit/>
          </a:bodyPr>
          <a:lstStyle/>
          <a:p>
            <a:r>
              <a:rPr lang="en-US" dirty="0" smtClean="0"/>
              <a:t>Phenotype  </a:t>
            </a:r>
            <a:endParaRPr lang="en-US" dirty="0"/>
          </a:p>
        </p:txBody>
      </p:sp>
      <p:cxnSp>
        <p:nvCxnSpPr>
          <p:cNvPr id="27" name="Straight Arrow Connector 26"/>
          <p:cNvCxnSpPr/>
          <p:nvPr/>
        </p:nvCxnSpPr>
        <p:spPr>
          <a:xfrm>
            <a:off x="5212080" y="5069840"/>
            <a:ext cx="3474720"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6157697" y="4878586"/>
            <a:ext cx="1402948" cy="369332"/>
          </a:xfrm>
          <a:prstGeom prst="rect">
            <a:avLst/>
          </a:prstGeom>
          <a:solidFill>
            <a:schemeClr val="bg1"/>
          </a:solidFill>
          <a:ln>
            <a:solidFill>
              <a:schemeClr val="tx1"/>
            </a:solidFill>
          </a:ln>
        </p:spPr>
        <p:txBody>
          <a:bodyPr wrap="none" rtlCol="0">
            <a:spAutoFit/>
          </a:bodyPr>
          <a:lstStyle/>
          <a:p>
            <a:r>
              <a:rPr lang="en-US" dirty="0" smtClean="0"/>
              <a:t>Environment</a:t>
            </a:r>
            <a:endParaRPr lang="en-US" dirty="0"/>
          </a:p>
        </p:txBody>
      </p:sp>
      <p:cxnSp>
        <p:nvCxnSpPr>
          <p:cNvPr id="29" name="Straight Arrow Connector 28"/>
          <p:cNvCxnSpPr/>
          <p:nvPr/>
        </p:nvCxnSpPr>
        <p:spPr>
          <a:xfrm>
            <a:off x="7460279" y="1849120"/>
            <a:ext cx="833120" cy="1016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flipV="1">
            <a:off x="5232400" y="1838960"/>
            <a:ext cx="1006577" cy="1016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6321862" y="1515794"/>
            <a:ext cx="1208303" cy="646331"/>
          </a:xfrm>
          <a:prstGeom prst="rect">
            <a:avLst/>
          </a:prstGeom>
          <a:noFill/>
        </p:spPr>
        <p:txBody>
          <a:bodyPr wrap="square" rtlCol="0">
            <a:spAutoFit/>
          </a:bodyPr>
          <a:lstStyle/>
          <a:p>
            <a:r>
              <a:rPr lang="en-US" dirty="0" smtClean="0"/>
              <a:t>Disruptive Selection</a:t>
            </a:r>
            <a:endParaRPr lang="en-US" dirty="0"/>
          </a:p>
        </p:txBody>
      </p:sp>
    </p:spTree>
    <p:extLst>
      <p:ext uri="{BB962C8B-B14F-4D97-AF65-F5344CB8AC3E}">
        <p14:creationId xmlns:p14="http://schemas.microsoft.com/office/powerpoint/2010/main" val="15917312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ummary-diagram-showing-the-multiple-effects-of-phenotypic-plasticity-in-the-process-of.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82377"/>
            <a:ext cx="9144000" cy="4905487"/>
          </a:xfrm>
          <a:prstGeom prst="rect">
            <a:avLst/>
          </a:prstGeom>
        </p:spPr>
      </p:pic>
      <p:sp>
        <p:nvSpPr>
          <p:cNvPr id="4" name="Rectangle 3"/>
          <p:cNvSpPr/>
          <p:nvPr/>
        </p:nvSpPr>
        <p:spPr>
          <a:xfrm>
            <a:off x="0" y="0"/>
            <a:ext cx="9144000" cy="1417638"/>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6"/>
          <p:cNvSpPr>
            <a:spLocks noGrp="1"/>
          </p:cNvSpPr>
          <p:nvPr>
            <p:ph type="title"/>
          </p:nvPr>
        </p:nvSpPr>
        <p:spPr>
          <a:xfrm>
            <a:off x="457200" y="363538"/>
            <a:ext cx="8229600" cy="1143000"/>
          </a:xfrm>
        </p:spPr>
        <p:txBody>
          <a:bodyPr>
            <a:normAutofit fontScale="90000"/>
          </a:bodyPr>
          <a:lstStyle/>
          <a:p>
            <a:r>
              <a:rPr lang="en-US" dirty="0">
                <a:solidFill>
                  <a:schemeClr val="bg1"/>
                </a:solidFill>
                <a:latin typeface="Arial"/>
                <a:cs typeface="Arial"/>
              </a:rPr>
              <a:t>Does this increase or decrease long term plasticity?</a:t>
            </a:r>
            <a:br>
              <a:rPr lang="en-US" dirty="0">
                <a:solidFill>
                  <a:schemeClr val="bg1"/>
                </a:solidFill>
                <a:latin typeface="Arial"/>
                <a:cs typeface="Arial"/>
              </a:rPr>
            </a:br>
            <a:endParaRPr lang="en-US" dirty="0"/>
          </a:p>
        </p:txBody>
      </p:sp>
      <p:sp>
        <p:nvSpPr>
          <p:cNvPr id="11" name="TextBox 10"/>
          <p:cNvSpPr txBox="1"/>
          <p:nvPr/>
        </p:nvSpPr>
        <p:spPr>
          <a:xfrm>
            <a:off x="7277100" y="6488668"/>
            <a:ext cx="1941269" cy="369332"/>
          </a:xfrm>
          <a:prstGeom prst="rect">
            <a:avLst/>
          </a:prstGeom>
          <a:noFill/>
        </p:spPr>
        <p:txBody>
          <a:bodyPr wrap="none" rtlCol="0">
            <a:spAutoFit/>
          </a:bodyPr>
          <a:lstStyle/>
          <a:p>
            <a:r>
              <a:rPr lang="en-US" dirty="0" err="1" smtClean="0"/>
              <a:t>Nonaka</a:t>
            </a:r>
            <a:r>
              <a:rPr lang="en-US" dirty="0" smtClean="0"/>
              <a:t> et al. 2015</a:t>
            </a:r>
            <a:endParaRPr lang="en-US" dirty="0"/>
          </a:p>
        </p:txBody>
      </p:sp>
    </p:spTree>
    <p:extLst>
      <p:ext uri="{BB962C8B-B14F-4D97-AF65-F5344CB8AC3E}">
        <p14:creationId xmlns:p14="http://schemas.microsoft.com/office/powerpoint/2010/main" val="57063013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4151755" cy="702208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1243" y="274638"/>
            <a:ext cx="4151755" cy="1143000"/>
          </a:xfrm>
        </p:spPr>
        <p:txBody>
          <a:bodyPr>
            <a:noAutofit/>
          </a:bodyPr>
          <a:lstStyle/>
          <a:p>
            <a:pPr algn="l"/>
            <a:r>
              <a:rPr lang="en-US" sz="3200" b="1" dirty="0" smtClean="0">
                <a:solidFill>
                  <a:srgbClr val="FFFFFF"/>
                </a:solidFill>
                <a:latin typeface="Arial"/>
                <a:cs typeface="Arial"/>
              </a:rPr>
              <a:t>Q5: </a:t>
            </a:r>
            <a:r>
              <a:rPr lang="en-US" sz="3200" dirty="0">
                <a:solidFill>
                  <a:srgbClr val="FFFFFF"/>
                </a:solidFill>
                <a:latin typeface="Arial"/>
                <a:cs typeface="Arial"/>
              </a:rPr>
              <a:t>How can we quantify </a:t>
            </a:r>
            <a:r>
              <a:rPr lang="en-US" sz="3200" dirty="0" smtClean="0">
                <a:solidFill>
                  <a:srgbClr val="FFFFFF"/>
                </a:solidFill>
                <a:latin typeface="Arial"/>
                <a:cs typeface="Arial"/>
              </a:rPr>
              <a:t>phenotypic plasticity?</a:t>
            </a:r>
            <a:endParaRPr lang="en-US" sz="3200" dirty="0">
              <a:solidFill>
                <a:srgbClr val="FFFFFF"/>
              </a:solidFill>
              <a:latin typeface="Arial"/>
              <a:cs typeface="Arial"/>
            </a:endParaRPr>
          </a:p>
        </p:txBody>
      </p:sp>
      <p:sp>
        <p:nvSpPr>
          <p:cNvPr id="7" name="Content Placeholder 2"/>
          <p:cNvSpPr>
            <a:spLocks noGrp="1"/>
          </p:cNvSpPr>
          <p:nvPr>
            <p:ph idx="1"/>
          </p:nvPr>
        </p:nvSpPr>
        <p:spPr>
          <a:xfrm>
            <a:off x="0" y="2332037"/>
            <a:ext cx="4423802" cy="4525963"/>
          </a:xfrm>
        </p:spPr>
        <p:txBody>
          <a:bodyPr>
            <a:normAutofit/>
          </a:bodyPr>
          <a:lstStyle/>
          <a:p>
            <a:r>
              <a:rPr lang="en-US" sz="2800" dirty="0" smtClean="0">
                <a:solidFill>
                  <a:srgbClr val="BFBFBF"/>
                </a:solidFill>
              </a:rPr>
              <a:t>Experimental Design matching the hypothesis</a:t>
            </a:r>
          </a:p>
          <a:p>
            <a:r>
              <a:rPr lang="en-US" sz="2800" dirty="0" smtClean="0">
                <a:solidFill>
                  <a:srgbClr val="BFBFBF"/>
                </a:solidFill>
              </a:rPr>
              <a:t>Known plastic traits and how to measure them</a:t>
            </a:r>
          </a:p>
          <a:p>
            <a:r>
              <a:rPr lang="en-US" sz="2800" dirty="0" smtClean="0">
                <a:solidFill>
                  <a:srgbClr val="BFBFBF"/>
                </a:solidFill>
              </a:rPr>
              <a:t>Are they heritable?</a:t>
            </a:r>
            <a:endParaRPr lang="en-US" sz="2800" dirty="0">
              <a:solidFill>
                <a:srgbClr val="BFBFBF"/>
              </a:solidFill>
            </a:endParaRPr>
          </a:p>
        </p:txBody>
      </p:sp>
      <p:pic>
        <p:nvPicPr>
          <p:cNvPr id="8" name="Picture 7" descr="Screen Shot 2019-02-27 at 12.53.0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1755" y="274638"/>
            <a:ext cx="4992245" cy="6416262"/>
          </a:xfrm>
          <a:prstGeom prst="rect">
            <a:avLst/>
          </a:prstGeom>
        </p:spPr>
      </p:pic>
      <p:sp>
        <p:nvSpPr>
          <p:cNvPr id="9" name="TextBox 8"/>
          <p:cNvSpPr txBox="1"/>
          <p:nvPr/>
        </p:nvSpPr>
        <p:spPr>
          <a:xfrm>
            <a:off x="7722410" y="6604092"/>
            <a:ext cx="1467770" cy="276999"/>
          </a:xfrm>
          <a:prstGeom prst="rect">
            <a:avLst/>
          </a:prstGeom>
          <a:noFill/>
        </p:spPr>
        <p:txBody>
          <a:bodyPr wrap="none" rtlCol="0">
            <a:spAutoFit/>
          </a:bodyPr>
          <a:lstStyle/>
          <a:p>
            <a:r>
              <a:rPr lang="en-US" sz="1200" dirty="0" err="1" smtClean="0"/>
              <a:t>Donelson</a:t>
            </a:r>
            <a:r>
              <a:rPr lang="en-US" sz="1200" dirty="0" smtClean="0"/>
              <a:t> et al. 2017</a:t>
            </a:r>
            <a:endParaRPr lang="en-US" sz="1200" dirty="0"/>
          </a:p>
        </p:txBody>
      </p:sp>
    </p:spTree>
    <p:extLst>
      <p:ext uri="{BB962C8B-B14F-4D97-AF65-F5344CB8AC3E}">
        <p14:creationId xmlns:p14="http://schemas.microsoft.com/office/powerpoint/2010/main" val="287486305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4151755" cy="702208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rgbClr val="BFBFBF"/>
                </a:solidFill>
              </a:rPr>
              <a:t>Experimental Design (a): </a:t>
            </a:r>
          </a:p>
          <a:p>
            <a:pPr marL="285750" indent="-285750">
              <a:buFont typeface="Arial"/>
              <a:buChar char="•"/>
            </a:pPr>
            <a:r>
              <a:rPr lang="en-US" dirty="0" smtClean="0"/>
              <a:t>Population Level</a:t>
            </a:r>
          </a:p>
          <a:p>
            <a:pPr marL="285750" indent="-285750">
              <a:buFont typeface="Arial"/>
              <a:buChar char="•"/>
            </a:pPr>
            <a:r>
              <a:rPr lang="en-US" dirty="0" err="1" smtClean="0"/>
              <a:t>Rxn</a:t>
            </a:r>
            <a:r>
              <a:rPr lang="en-US" dirty="0" smtClean="0"/>
              <a:t> norm for each generation</a:t>
            </a:r>
          </a:p>
          <a:p>
            <a:pPr marL="285750" indent="-285750">
              <a:buFont typeface="Arial"/>
              <a:buChar char="•"/>
            </a:pPr>
            <a:r>
              <a:rPr lang="en-US" dirty="0" smtClean="0"/>
              <a:t>Confounded by different genotypes in each environmental line</a:t>
            </a:r>
          </a:p>
          <a:p>
            <a:endParaRPr lang="en-US" dirty="0"/>
          </a:p>
        </p:txBody>
      </p:sp>
      <p:sp>
        <p:nvSpPr>
          <p:cNvPr id="2" name="Title 1"/>
          <p:cNvSpPr>
            <a:spLocks noGrp="1"/>
          </p:cNvSpPr>
          <p:nvPr>
            <p:ph type="title"/>
          </p:nvPr>
        </p:nvSpPr>
        <p:spPr>
          <a:xfrm>
            <a:off x="111243" y="274638"/>
            <a:ext cx="4151755" cy="1143000"/>
          </a:xfrm>
        </p:spPr>
        <p:txBody>
          <a:bodyPr>
            <a:noAutofit/>
          </a:bodyPr>
          <a:lstStyle/>
          <a:p>
            <a:pPr algn="l"/>
            <a:r>
              <a:rPr lang="en-US" sz="3200" b="1" dirty="0" smtClean="0">
                <a:solidFill>
                  <a:srgbClr val="FFFFFF"/>
                </a:solidFill>
                <a:latin typeface="Arial"/>
                <a:cs typeface="Arial"/>
              </a:rPr>
              <a:t>Q5: </a:t>
            </a:r>
            <a:r>
              <a:rPr lang="en-US" sz="3200" dirty="0">
                <a:solidFill>
                  <a:srgbClr val="FFFFFF"/>
                </a:solidFill>
                <a:latin typeface="Arial"/>
                <a:cs typeface="Arial"/>
              </a:rPr>
              <a:t>How can we quantify </a:t>
            </a:r>
            <a:r>
              <a:rPr lang="en-US" sz="3200" dirty="0" smtClean="0">
                <a:solidFill>
                  <a:srgbClr val="FFFFFF"/>
                </a:solidFill>
                <a:latin typeface="Arial"/>
                <a:cs typeface="Arial"/>
              </a:rPr>
              <a:t>phenotypic plasticity?</a:t>
            </a:r>
            <a:endParaRPr lang="en-US" sz="3200" dirty="0">
              <a:solidFill>
                <a:srgbClr val="FFFFFF"/>
              </a:solidFill>
              <a:latin typeface="Arial"/>
              <a:cs typeface="Arial"/>
            </a:endParaRPr>
          </a:p>
        </p:txBody>
      </p:sp>
      <p:pic>
        <p:nvPicPr>
          <p:cNvPr id="3" name="Picture 2" descr="Screen Shot 2019-02-27 at 12.22.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1755" y="2395932"/>
            <a:ext cx="5195455" cy="2984478"/>
          </a:xfrm>
          <a:prstGeom prst="rect">
            <a:avLst/>
          </a:prstGeom>
        </p:spPr>
      </p:pic>
      <p:sp>
        <p:nvSpPr>
          <p:cNvPr id="6" name="TextBox 5"/>
          <p:cNvSpPr txBox="1"/>
          <p:nvPr/>
        </p:nvSpPr>
        <p:spPr>
          <a:xfrm>
            <a:off x="7722410" y="6604092"/>
            <a:ext cx="1467770" cy="276999"/>
          </a:xfrm>
          <a:prstGeom prst="rect">
            <a:avLst/>
          </a:prstGeom>
          <a:noFill/>
        </p:spPr>
        <p:txBody>
          <a:bodyPr wrap="none" rtlCol="0">
            <a:spAutoFit/>
          </a:bodyPr>
          <a:lstStyle/>
          <a:p>
            <a:r>
              <a:rPr lang="en-US" sz="1200" dirty="0" err="1" smtClean="0"/>
              <a:t>Donelson</a:t>
            </a:r>
            <a:r>
              <a:rPr lang="en-US" sz="1200" dirty="0" smtClean="0"/>
              <a:t> et al. 2017</a:t>
            </a:r>
            <a:endParaRPr lang="en-US" sz="1200" dirty="0"/>
          </a:p>
        </p:txBody>
      </p:sp>
    </p:spTree>
    <p:extLst>
      <p:ext uri="{BB962C8B-B14F-4D97-AF65-F5344CB8AC3E}">
        <p14:creationId xmlns:p14="http://schemas.microsoft.com/office/powerpoint/2010/main" val="393692402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4151755" cy="702208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bg1">
                    <a:lumMod val="75000"/>
                  </a:schemeClr>
                </a:solidFill>
              </a:rPr>
              <a:t>Experimental Design (b):</a:t>
            </a:r>
          </a:p>
          <a:p>
            <a:pPr marL="285750" indent="-285750">
              <a:buFont typeface="Arial"/>
              <a:buChar char="•"/>
            </a:pPr>
            <a:r>
              <a:rPr lang="en-US" dirty="0" err="1" smtClean="0"/>
              <a:t>Rxn</a:t>
            </a:r>
            <a:r>
              <a:rPr lang="en-US" dirty="0" smtClean="0"/>
              <a:t> norm for each generation</a:t>
            </a:r>
          </a:p>
          <a:p>
            <a:pPr marL="285750" indent="-285750">
              <a:buFont typeface="Arial"/>
              <a:buChar char="•"/>
            </a:pPr>
            <a:r>
              <a:rPr lang="en-US" dirty="0" smtClean="0"/>
              <a:t>WGP in each generation</a:t>
            </a:r>
          </a:p>
          <a:p>
            <a:pPr marL="285750" indent="-285750">
              <a:buFont typeface="Arial"/>
              <a:buChar char="•"/>
            </a:pPr>
            <a:r>
              <a:rPr lang="en-US" dirty="0" smtClean="0"/>
              <a:t>Split </a:t>
            </a:r>
            <a:r>
              <a:rPr lang="mr-IN" dirty="0" smtClean="0"/>
              <a:t>–</a:t>
            </a:r>
            <a:r>
              <a:rPr lang="en-US" dirty="0" smtClean="0"/>
              <a:t>brood, testing TGP (PE X OE)</a:t>
            </a:r>
          </a:p>
          <a:p>
            <a:pPr marL="285750" indent="-285750">
              <a:buFont typeface="Arial"/>
              <a:buChar char="•"/>
            </a:pPr>
            <a:r>
              <a:rPr lang="en-US" dirty="0" smtClean="0"/>
              <a:t>Separate parent/grandparent effects</a:t>
            </a:r>
          </a:p>
          <a:p>
            <a:pPr marL="285750" indent="-285750">
              <a:buFont typeface="Arial"/>
              <a:buChar char="•"/>
            </a:pPr>
            <a:r>
              <a:rPr lang="en-US" dirty="0" smtClean="0"/>
              <a:t>Can test for cue timing effects</a:t>
            </a:r>
          </a:p>
          <a:p>
            <a:pPr marL="285750" indent="-285750">
              <a:buFont typeface="Arial"/>
              <a:buChar char="•"/>
            </a:pPr>
            <a:r>
              <a:rPr lang="en-US" dirty="0" smtClean="0"/>
              <a:t>Can test WGP X TGP interactions</a:t>
            </a:r>
            <a:endParaRPr lang="en-US" dirty="0"/>
          </a:p>
        </p:txBody>
      </p:sp>
      <p:sp>
        <p:nvSpPr>
          <p:cNvPr id="2" name="Title 1"/>
          <p:cNvSpPr>
            <a:spLocks noGrp="1"/>
          </p:cNvSpPr>
          <p:nvPr>
            <p:ph type="title"/>
          </p:nvPr>
        </p:nvSpPr>
        <p:spPr>
          <a:xfrm>
            <a:off x="111243" y="274638"/>
            <a:ext cx="4151755" cy="1143000"/>
          </a:xfrm>
        </p:spPr>
        <p:txBody>
          <a:bodyPr>
            <a:noAutofit/>
          </a:bodyPr>
          <a:lstStyle/>
          <a:p>
            <a:pPr algn="l"/>
            <a:r>
              <a:rPr lang="en-US" sz="3200" b="1" dirty="0" smtClean="0">
                <a:solidFill>
                  <a:srgbClr val="FFFFFF"/>
                </a:solidFill>
                <a:latin typeface="Arial"/>
                <a:cs typeface="Arial"/>
              </a:rPr>
              <a:t>Q5: </a:t>
            </a:r>
            <a:r>
              <a:rPr lang="en-US" sz="3200" dirty="0">
                <a:solidFill>
                  <a:srgbClr val="FFFFFF"/>
                </a:solidFill>
                <a:latin typeface="Arial"/>
                <a:cs typeface="Arial"/>
              </a:rPr>
              <a:t>How can we quantify </a:t>
            </a:r>
            <a:r>
              <a:rPr lang="en-US" sz="3200" dirty="0" smtClean="0">
                <a:solidFill>
                  <a:srgbClr val="FFFFFF"/>
                </a:solidFill>
                <a:latin typeface="Arial"/>
                <a:cs typeface="Arial"/>
              </a:rPr>
              <a:t>phenotypic plasticity?</a:t>
            </a:r>
            <a:endParaRPr lang="en-US" sz="3200" dirty="0">
              <a:solidFill>
                <a:srgbClr val="FFFFFF"/>
              </a:solidFill>
              <a:latin typeface="Arial"/>
              <a:cs typeface="Arial"/>
            </a:endParaRPr>
          </a:p>
        </p:txBody>
      </p:sp>
      <p:pic>
        <p:nvPicPr>
          <p:cNvPr id="3" name="Picture 2" descr="Screen Shot 2019-02-27 at 12.23.0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1754" y="1864049"/>
            <a:ext cx="5096155" cy="3819201"/>
          </a:xfrm>
          <a:prstGeom prst="rect">
            <a:avLst/>
          </a:prstGeom>
        </p:spPr>
      </p:pic>
      <p:sp>
        <p:nvSpPr>
          <p:cNvPr id="6" name="TextBox 5"/>
          <p:cNvSpPr txBox="1"/>
          <p:nvPr/>
        </p:nvSpPr>
        <p:spPr>
          <a:xfrm>
            <a:off x="7722410" y="6604092"/>
            <a:ext cx="1467770" cy="276999"/>
          </a:xfrm>
          <a:prstGeom prst="rect">
            <a:avLst/>
          </a:prstGeom>
          <a:noFill/>
        </p:spPr>
        <p:txBody>
          <a:bodyPr wrap="none" rtlCol="0">
            <a:spAutoFit/>
          </a:bodyPr>
          <a:lstStyle/>
          <a:p>
            <a:r>
              <a:rPr lang="en-US" sz="1200" dirty="0" err="1" smtClean="0"/>
              <a:t>Donelson</a:t>
            </a:r>
            <a:r>
              <a:rPr lang="en-US" sz="1200" dirty="0" smtClean="0"/>
              <a:t> et al. 2017</a:t>
            </a:r>
            <a:endParaRPr lang="en-US" sz="1200" dirty="0"/>
          </a:p>
        </p:txBody>
      </p:sp>
    </p:spTree>
    <p:extLst>
      <p:ext uri="{BB962C8B-B14F-4D97-AF65-F5344CB8AC3E}">
        <p14:creationId xmlns:p14="http://schemas.microsoft.com/office/powerpoint/2010/main" val="393692402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4151755" cy="702208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rgbClr val="BFBFBF"/>
                </a:solidFill>
              </a:rPr>
              <a:t>Experimental Design (c):</a:t>
            </a:r>
          </a:p>
          <a:p>
            <a:pPr marL="285750" indent="-285750">
              <a:buFont typeface="Arial"/>
              <a:buChar char="•"/>
            </a:pPr>
            <a:r>
              <a:rPr lang="en-US" dirty="0" err="1"/>
              <a:t>Rxn</a:t>
            </a:r>
            <a:r>
              <a:rPr lang="en-US" dirty="0"/>
              <a:t> norm for each generation</a:t>
            </a:r>
          </a:p>
          <a:p>
            <a:pPr marL="285750" indent="-285750">
              <a:buFont typeface="Arial"/>
              <a:buChar char="•"/>
            </a:pPr>
            <a:r>
              <a:rPr lang="en-US" dirty="0"/>
              <a:t>WGP in each generation</a:t>
            </a:r>
          </a:p>
          <a:p>
            <a:pPr marL="285750" indent="-285750">
              <a:buFont typeface="Arial"/>
              <a:buChar char="•"/>
            </a:pPr>
            <a:r>
              <a:rPr lang="en-US" dirty="0"/>
              <a:t>Split </a:t>
            </a:r>
            <a:r>
              <a:rPr lang="mr-IN" dirty="0"/>
              <a:t>–</a:t>
            </a:r>
            <a:r>
              <a:rPr lang="en-US" dirty="0"/>
              <a:t>brood, testing TGP (PE X OE</a:t>
            </a:r>
            <a:r>
              <a:rPr lang="en-US" dirty="0" smtClean="0"/>
              <a:t>)</a:t>
            </a:r>
          </a:p>
          <a:p>
            <a:pPr marL="285750" indent="-285750">
              <a:buFont typeface="Arial"/>
              <a:buChar char="•"/>
            </a:pPr>
            <a:r>
              <a:rPr lang="en-US" dirty="0"/>
              <a:t>Confounded by different genotypes in each environmental line</a:t>
            </a:r>
          </a:p>
          <a:p>
            <a:pPr marL="285750" indent="-285750">
              <a:buFont typeface="Arial"/>
              <a:buChar char="•"/>
            </a:pPr>
            <a:r>
              <a:rPr lang="en-US" dirty="0" smtClean="0"/>
              <a:t>Separate maternal/paternal effects</a:t>
            </a:r>
            <a:endParaRPr lang="en-US" dirty="0"/>
          </a:p>
          <a:p>
            <a:pPr marL="285750" indent="-285750">
              <a:buFont typeface="Arial"/>
              <a:buChar char="•"/>
            </a:pPr>
            <a:r>
              <a:rPr lang="en-US" dirty="0"/>
              <a:t>Separate parent/grandparent effects</a:t>
            </a:r>
          </a:p>
          <a:p>
            <a:pPr marL="285750" indent="-285750">
              <a:buFont typeface="Arial"/>
              <a:buChar char="•"/>
            </a:pPr>
            <a:r>
              <a:rPr lang="en-US" dirty="0"/>
              <a:t>Can test WGP X TGP interactions</a:t>
            </a:r>
          </a:p>
          <a:p>
            <a:pPr marL="285750" indent="-285750">
              <a:buFont typeface="Arial"/>
              <a:buChar char="•"/>
            </a:pPr>
            <a:endParaRPr lang="en-US" dirty="0"/>
          </a:p>
        </p:txBody>
      </p:sp>
      <p:sp>
        <p:nvSpPr>
          <p:cNvPr id="2" name="Title 1"/>
          <p:cNvSpPr>
            <a:spLocks noGrp="1"/>
          </p:cNvSpPr>
          <p:nvPr>
            <p:ph type="title"/>
          </p:nvPr>
        </p:nvSpPr>
        <p:spPr>
          <a:xfrm>
            <a:off x="111243" y="274638"/>
            <a:ext cx="4151755" cy="1143000"/>
          </a:xfrm>
        </p:spPr>
        <p:txBody>
          <a:bodyPr>
            <a:noAutofit/>
          </a:bodyPr>
          <a:lstStyle/>
          <a:p>
            <a:pPr algn="l"/>
            <a:r>
              <a:rPr lang="en-US" sz="3200" b="1" dirty="0" smtClean="0">
                <a:solidFill>
                  <a:srgbClr val="FFFFFF"/>
                </a:solidFill>
                <a:latin typeface="Arial"/>
                <a:cs typeface="Arial"/>
              </a:rPr>
              <a:t>Q5: </a:t>
            </a:r>
            <a:r>
              <a:rPr lang="en-US" sz="3200" dirty="0">
                <a:solidFill>
                  <a:srgbClr val="FFFFFF"/>
                </a:solidFill>
                <a:latin typeface="Arial"/>
                <a:cs typeface="Arial"/>
              </a:rPr>
              <a:t>How can we quantify </a:t>
            </a:r>
            <a:r>
              <a:rPr lang="en-US" sz="3200" dirty="0" smtClean="0">
                <a:solidFill>
                  <a:srgbClr val="FFFFFF"/>
                </a:solidFill>
                <a:latin typeface="Arial"/>
                <a:cs typeface="Arial"/>
              </a:rPr>
              <a:t>phenotypic plasticity?</a:t>
            </a:r>
            <a:endParaRPr lang="en-US" sz="3200" dirty="0">
              <a:solidFill>
                <a:srgbClr val="FFFFFF"/>
              </a:solidFill>
              <a:latin typeface="Arial"/>
              <a:cs typeface="Arial"/>
            </a:endParaRPr>
          </a:p>
        </p:txBody>
      </p:sp>
      <p:pic>
        <p:nvPicPr>
          <p:cNvPr id="3" name="Picture 2" descr="Screen Shot 2019-02-27 at 12.23.2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2998" y="1039090"/>
            <a:ext cx="4881002" cy="5144465"/>
          </a:xfrm>
          <a:prstGeom prst="rect">
            <a:avLst/>
          </a:prstGeom>
        </p:spPr>
      </p:pic>
      <p:sp>
        <p:nvSpPr>
          <p:cNvPr id="6" name="TextBox 5"/>
          <p:cNvSpPr txBox="1"/>
          <p:nvPr/>
        </p:nvSpPr>
        <p:spPr>
          <a:xfrm>
            <a:off x="7722410" y="6604092"/>
            <a:ext cx="1467770" cy="276999"/>
          </a:xfrm>
          <a:prstGeom prst="rect">
            <a:avLst/>
          </a:prstGeom>
          <a:noFill/>
        </p:spPr>
        <p:txBody>
          <a:bodyPr wrap="none" rtlCol="0">
            <a:spAutoFit/>
          </a:bodyPr>
          <a:lstStyle/>
          <a:p>
            <a:r>
              <a:rPr lang="en-US" sz="1200" dirty="0" err="1" smtClean="0"/>
              <a:t>Donelson</a:t>
            </a:r>
            <a:r>
              <a:rPr lang="en-US" sz="1200" dirty="0" smtClean="0"/>
              <a:t> et al. 2017</a:t>
            </a:r>
            <a:endParaRPr lang="en-US" sz="1200" dirty="0"/>
          </a:p>
        </p:txBody>
      </p:sp>
    </p:spTree>
    <p:extLst>
      <p:ext uri="{BB962C8B-B14F-4D97-AF65-F5344CB8AC3E}">
        <p14:creationId xmlns:p14="http://schemas.microsoft.com/office/powerpoint/2010/main" val="393692402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4151755" cy="702208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dirty="0" smtClean="0">
              <a:solidFill>
                <a:srgbClr val="BFBFBF"/>
              </a:solidFill>
            </a:endParaRPr>
          </a:p>
          <a:p>
            <a:r>
              <a:rPr lang="en-US" dirty="0" smtClean="0">
                <a:solidFill>
                  <a:srgbClr val="BFBFBF"/>
                </a:solidFill>
              </a:rPr>
              <a:t>Experimental Design (d):</a:t>
            </a:r>
          </a:p>
          <a:p>
            <a:pPr marL="285750" indent="-285750">
              <a:buFont typeface="Arial"/>
              <a:buChar char="•"/>
            </a:pPr>
            <a:r>
              <a:rPr lang="en-US" dirty="0" err="1"/>
              <a:t>Rxn</a:t>
            </a:r>
            <a:r>
              <a:rPr lang="en-US" dirty="0"/>
              <a:t> norm for each generation</a:t>
            </a:r>
          </a:p>
          <a:p>
            <a:pPr marL="285750" indent="-285750">
              <a:buFont typeface="Arial"/>
              <a:buChar char="•"/>
            </a:pPr>
            <a:r>
              <a:rPr lang="en-US" dirty="0"/>
              <a:t>WGP in each generation</a:t>
            </a:r>
          </a:p>
          <a:p>
            <a:pPr marL="285750" indent="-285750">
              <a:buFont typeface="Arial"/>
              <a:buChar char="•"/>
            </a:pPr>
            <a:r>
              <a:rPr lang="en-US" dirty="0"/>
              <a:t>Split </a:t>
            </a:r>
            <a:r>
              <a:rPr lang="mr-IN" dirty="0"/>
              <a:t>–</a:t>
            </a:r>
            <a:r>
              <a:rPr lang="en-US" dirty="0"/>
              <a:t>brood, testing TGP (PE X OE)</a:t>
            </a:r>
          </a:p>
          <a:p>
            <a:pPr marL="285750" indent="-285750">
              <a:buFont typeface="Arial"/>
              <a:buChar char="•"/>
            </a:pPr>
            <a:r>
              <a:rPr lang="en-US" dirty="0"/>
              <a:t>Separate parent/grandparent effects</a:t>
            </a:r>
          </a:p>
          <a:p>
            <a:pPr marL="285750" indent="-285750">
              <a:buFont typeface="Arial"/>
              <a:buChar char="•"/>
            </a:pPr>
            <a:r>
              <a:rPr lang="en-US" dirty="0"/>
              <a:t>Can test WGP X TGP </a:t>
            </a:r>
            <a:r>
              <a:rPr lang="en-US" dirty="0" smtClean="0"/>
              <a:t>interactions</a:t>
            </a:r>
          </a:p>
          <a:p>
            <a:pPr marL="285750" indent="-285750">
              <a:buFont typeface="Arial"/>
              <a:buChar char="•"/>
            </a:pPr>
            <a:r>
              <a:rPr lang="en-US" dirty="0"/>
              <a:t>Can test for cue timing </a:t>
            </a:r>
            <a:r>
              <a:rPr lang="en-US" dirty="0" smtClean="0"/>
              <a:t>effects</a:t>
            </a:r>
          </a:p>
          <a:p>
            <a:pPr marL="285750" indent="-285750">
              <a:buFont typeface="Arial"/>
              <a:buChar char="•"/>
            </a:pPr>
            <a:r>
              <a:rPr lang="en-US" dirty="0" smtClean="0"/>
              <a:t>3 or more treatments to test non-linear effects </a:t>
            </a:r>
            <a:endParaRPr lang="en-US" dirty="0"/>
          </a:p>
          <a:p>
            <a:endParaRPr lang="en-US" dirty="0" smtClean="0"/>
          </a:p>
          <a:p>
            <a:pPr marL="285750" indent="-285750">
              <a:buFont typeface="Arial"/>
              <a:buChar char="•"/>
            </a:pPr>
            <a:endParaRPr lang="en-US" dirty="0"/>
          </a:p>
        </p:txBody>
      </p:sp>
      <p:sp>
        <p:nvSpPr>
          <p:cNvPr id="2" name="Title 1"/>
          <p:cNvSpPr>
            <a:spLocks noGrp="1"/>
          </p:cNvSpPr>
          <p:nvPr>
            <p:ph type="title"/>
          </p:nvPr>
        </p:nvSpPr>
        <p:spPr>
          <a:xfrm>
            <a:off x="111243" y="274638"/>
            <a:ext cx="4151755" cy="1143000"/>
          </a:xfrm>
        </p:spPr>
        <p:txBody>
          <a:bodyPr>
            <a:noAutofit/>
          </a:bodyPr>
          <a:lstStyle/>
          <a:p>
            <a:pPr algn="l"/>
            <a:r>
              <a:rPr lang="en-US" sz="3200" b="1" dirty="0" smtClean="0">
                <a:solidFill>
                  <a:srgbClr val="FFFFFF"/>
                </a:solidFill>
                <a:latin typeface="Arial"/>
                <a:cs typeface="Arial"/>
              </a:rPr>
              <a:t>Q5: </a:t>
            </a:r>
            <a:r>
              <a:rPr lang="en-US" sz="3200" dirty="0">
                <a:solidFill>
                  <a:srgbClr val="FFFFFF"/>
                </a:solidFill>
                <a:latin typeface="Arial"/>
                <a:cs typeface="Arial"/>
              </a:rPr>
              <a:t>How can we quantify </a:t>
            </a:r>
            <a:r>
              <a:rPr lang="en-US" sz="3200" dirty="0" smtClean="0">
                <a:solidFill>
                  <a:srgbClr val="FFFFFF"/>
                </a:solidFill>
                <a:latin typeface="Arial"/>
                <a:cs typeface="Arial"/>
              </a:rPr>
              <a:t>phenotypic plasticity?</a:t>
            </a:r>
            <a:endParaRPr lang="en-US" sz="3200" dirty="0">
              <a:solidFill>
                <a:srgbClr val="FFFFFF"/>
              </a:solidFill>
              <a:latin typeface="Arial"/>
              <a:cs typeface="Arial"/>
            </a:endParaRPr>
          </a:p>
        </p:txBody>
      </p:sp>
      <p:pic>
        <p:nvPicPr>
          <p:cNvPr id="3" name="Picture 2" descr="Screen Shot 2019-02-27 at 12.23.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1755" y="902127"/>
            <a:ext cx="4992245" cy="2885613"/>
          </a:xfrm>
          <a:prstGeom prst="rect">
            <a:avLst/>
          </a:prstGeom>
        </p:spPr>
      </p:pic>
      <p:sp>
        <p:nvSpPr>
          <p:cNvPr id="6" name="TextBox 5"/>
          <p:cNvSpPr txBox="1"/>
          <p:nvPr/>
        </p:nvSpPr>
        <p:spPr>
          <a:xfrm>
            <a:off x="6506890" y="6604092"/>
            <a:ext cx="2637110" cy="276999"/>
          </a:xfrm>
          <a:prstGeom prst="rect">
            <a:avLst/>
          </a:prstGeom>
          <a:noFill/>
        </p:spPr>
        <p:txBody>
          <a:bodyPr wrap="none" rtlCol="0">
            <a:spAutoFit/>
          </a:bodyPr>
          <a:lstStyle/>
          <a:p>
            <a:r>
              <a:rPr lang="en-US" sz="1200" dirty="0" err="1" smtClean="0"/>
              <a:t>Donelson</a:t>
            </a:r>
            <a:r>
              <a:rPr lang="en-US" sz="1200" dirty="0" smtClean="0"/>
              <a:t> et al. 2017, Bernal et al. 2018</a:t>
            </a:r>
            <a:endParaRPr lang="en-US" sz="1200" dirty="0"/>
          </a:p>
        </p:txBody>
      </p:sp>
      <p:pic>
        <p:nvPicPr>
          <p:cNvPr id="4" name="Picture 3" descr="Screen Shot 2019-02-27 at 12.54.5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1755" y="4096240"/>
            <a:ext cx="4992245" cy="1986120"/>
          </a:xfrm>
          <a:prstGeom prst="rect">
            <a:avLst/>
          </a:prstGeom>
        </p:spPr>
      </p:pic>
    </p:spTree>
    <p:extLst>
      <p:ext uri="{BB962C8B-B14F-4D97-AF65-F5344CB8AC3E}">
        <p14:creationId xmlns:p14="http://schemas.microsoft.com/office/powerpoint/2010/main" val="393692402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4151755" cy="702208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15083" y="962375"/>
            <a:ext cx="2819378" cy="1353417"/>
          </a:xfrm>
        </p:spPr>
        <p:txBody>
          <a:bodyPr>
            <a:normAutofit fontScale="90000"/>
          </a:bodyPr>
          <a:lstStyle/>
          <a:p>
            <a:pPr algn="l"/>
            <a:r>
              <a:rPr lang="en-US" b="1" dirty="0" smtClean="0">
                <a:solidFill>
                  <a:srgbClr val="FFFFFF"/>
                </a:solidFill>
                <a:latin typeface="Helvetica"/>
                <a:cs typeface="Helvetica"/>
              </a:rPr>
              <a:t>Outline </a:t>
            </a:r>
            <a:br>
              <a:rPr lang="en-US" b="1" dirty="0" smtClean="0">
                <a:solidFill>
                  <a:srgbClr val="FFFFFF"/>
                </a:solidFill>
                <a:latin typeface="Helvetica"/>
                <a:cs typeface="Helvetica"/>
              </a:rPr>
            </a:br>
            <a:r>
              <a:rPr lang="en-US" dirty="0" smtClean="0">
                <a:solidFill>
                  <a:srgbClr val="FFFFFF"/>
                </a:solidFill>
                <a:latin typeface="Helvetica"/>
                <a:cs typeface="Helvetica"/>
              </a:rPr>
              <a:t>Phenotypic </a:t>
            </a:r>
            <a:br>
              <a:rPr lang="en-US" dirty="0" smtClean="0">
                <a:solidFill>
                  <a:srgbClr val="FFFFFF"/>
                </a:solidFill>
                <a:latin typeface="Helvetica"/>
                <a:cs typeface="Helvetica"/>
              </a:rPr>
            </a:br>
            <a:r>
              <a:rPr lang="en-US" dirty="0" smtClean="0">
                <a:solidFill>
                  <a:srgbClr val="FFFFFF"/>
                </a:solidFill>
                <a:latin typeface="Helvetica"/>
                <a:cs typeface="Helvetica"/>
              </a:rPr>
              <a:t>Plasticity</a:t>
            </a:r>
            <a:endParaRPr lang="en-US" dirty="0">
              <a:solidFill>
                <a:srgbClr val="FFFFFF"/>
              </a:solidFill>
              <a:latin typeface="Helvetica"/>
              <a:cs typeface="Helvetica"/>
            </a:endParaRPr>
          </a:p>
        </p:txBody>
      </p:sp>
      <p:sp>
        <p:nvSpPr>
          <p:cNvPr id="3" name="Content Placeholder 2"/>
          <p:cNvSpPr>
            <a:spLocks noGrp="1"/>
          </p:cNvSpPr>
          <p:nvPr>
            <p:ph idx="1"/>
          </p:nvPr>
        </p:nvSpPr>
        <p:spPr>
          <a:xfrm>
            <a:off x="4373216" y="724531"/>
            <a:ext cx="4770784" cy="5678582"/>
          </a:xfrm>
        </p:spPr>
        <p:txBody>
          <a:bodyPr>
            <a:normAutofit/>
          </a:bodyPr>
          <a:lstStyle/>
          <a:p>
            <a:pPr marL="0" indent="0">
              <a:buNone/>
            </a:pPr>
            <a:r>
              <a:rPr lang="en-US" sz="2800" b="1" dirty="0" smtClean="0">
                <a:latin typeface="Helvetica"/>
                <a:cs typeface="Helvetica"/>
              </a:rPr>
              <a:t>Q1: What is </a:t>
            </a:r>
            <a:r>
              <a:rPr lang="en-US" sz="2800" dirty="0" smtClean="0">
                <a:latin typeface="Helvetica"/>
                <a:cs typeface="Helvetica"/>
              </a:rPr>
              <a:t>phenotypic 		 	   plasticity?</a:t>
            </a:r>
          </a:p>
          <a:p>
            <a:pPr marL="0" indent="0">
              <a:buNone/>
            </a:pPr>
            <a:r>
              <a:rPr lang="en-US" sz="2800" b="1" dirty="0" smtClean="0">
                <a:latin typeface="Helvetica"/>
                <a:cs typeface="Helvetica"/>
              </a:rPr>
              <a:t>Q2: </a:t>
            </a:r>
            <a:r>
              <a:rPr lang="en-US" sz="2800" dirty="0" smtClean="0">
                <a:latin typeface="Helvetica"/>
                <a:cs typeface="Helvetica"/>
              </a:rPr>
              <a:t>Is plasticity </a:t>
            </a:r>
            <a:r>
              <a:rPr lang="en-US" sz="2800" b="1" dirty="0" smtClean="0">
                <a:latin typeface="Helvetica"/>
                <a:cs typeface="Helvetica"/>
              </a:rPr>
              <a:t>adaptive</a:t>
            </a:r>
            <a:r>
              <a:rPr lang="en-US" sz="2800" dirty="0" smtClean="0">
                <a:latin typeface="Helvetica"/>
                <a:cs typeface="Helvetica"/>
              </a:rPr>
              <a:t>?</a:t>
            </a:r>
          </a:p>
          <a:p>
            <a:pPr marL="0" indent="0">
              <a:buNone/>
            </a:pPr>
            <a:r>
              <a:rPr lang="en-US" sz="2800" b="1" dirty="0" smtClean="0">
                <a:latin typeface="Helvetica"/>
                <a:cs typeface="Helvetica"/>
              </a:rPr>
              <a:t>Q3: </a:t>
            </a:r>
            <a:r>
              <a:rPr lang="en-US" sz="2800" dirty="0" smtClean="0">
                <a:latin typeface="Helvetica"/>
                <a:cs typeface="Helvetica"/>
              </a:rPr>
              <a:t>What </a:t>
            </a:r>
            <a:r>
              <a:rPr lang="en-US" sz="2800" dirty="0" smtClean="0">
                <a:latin typeface="Helvetica"/>
                <a:cs typeface="Helvetica"/>
              </a:rPr>
              <a:t>are the </a:t>
            </a:r>
            <a:r>
              <a:rPr lang="en-US" sz="2800" b="1" dirty="0" smtClean="0">
                <a:latin typeface="Helvetica"/>
                <a:cs typeface="Helvetica"/>
              </a:rPr>
              <a:t>cost-  	 	 	   benefits </a:t>
            </a:r>
            <a:r>
              <a:rPr lang="en-US" sz="2800" dirty="0" smtClean="0">
                <a:latin typeface="Helvetica"/>
                <a:cs typeface="Helvetica"/>
              </a:rPr>
              <a:t>of plasticity?</a:t>
            </a:r>
          </a:p>
          <a:p>
            <a:pPr marL="0" indent="0">
              <a:buNone/>
            </a:pPr>
            <a:r>
              <a:rPr lang="en-US" sz="2800" b="1" dirty="0" smtClean="0">
                <a:latin typeface="Helvetica"/>
                <a:cs typeface="Helvetica"/>
              </a:rPr>
              <a:t>Q4: </a:t>
            </a:r>
            <a:r>
              <a:rPr lang="en-US" sz="2800" dirty="0" smtClean="0">
                <a:latin typeface="Helvetica"/>
                <a:cs typeface="Helvetica"/>
              </a:rPr>
              <a:t>Does plasticity </a:t>
            </a:r>
            <a:r>
              <a:rPr lang="en-US" sz="2800" b="1" dirty="0" smtClean="0">
                <a:latin typeface="Helvetica"/>
                <a:cs typeface="Helvetica"/>
              </a:rPr>
              <a:t>promote</a:t>
            </a:r>
            <a:r>
              <a:rPr lang="en-US" sz="2800" dirty="0" smtClean="0">
                <a:latin typeface="Helvetica"/>
                <a:cs typeface="Helvetica"/>
              </a:rPr>
              <a:t> 	   or </a:t>
            </a:r>
            <a:r>
              <a:rPr lang="en-US" sz="2800" b="1" dirty="0" smtClean="0">
                <a:latin typeface="Helvetica"/>
                <a:cs typeface="Helvetica"/>
              </a:rPr>
              <a:t>constrain</a:t>
            </a:r>
            <a:r>
              <a:rPr lang="en-US" sz="2800" dirty="0" smtClean="0">
                <a:latin typeface="Helvetica"/>
                <a:cs typeface="Helvetica"/>
              </a:rPr>
              <a:t> genetic 	 	 	   evolution?</a:t>
            </a:r>
          </a:p>
          <a:p>
            <a:pPr marL="0" indent="0">
              <a:buNone/>
            </a:pPr>
            <a:r>
              <a:rPr lang="en-US" sz="2800" b="1" dirty="0" smtClean="0">
                <a:latin typeface="Helvetica"/>
                <a:cs typeface="Helvetica"/>
              </a:rPr>
              <a:t>Q5: </a:t>
            </a:r>
            <a:r>
              <a:rPr lang="en-US" sz="2800" dirty="0" smtClean="0">
                <a:latin typeface="Helvetica"/>
                <a:cs typeface="Helvetica"/>
              </a:rPr>
              <a:t>How can we </a:t>
            </a:r>
            <a:r>
              <a:rPr lang="en-US" sz="2800" b="1" dirty="0" smtClean="0">
                <a:latin typeface="Helvetica"/>
                <a:cs typeface="Helvetica"/>
              </a:rPr>
              <a:t>quantify</a:t>
            </a:r>
            <a:r>
              <a:rPr lang="en-US" sz="2800" dirty="0" smtClean="0">
                <a:latin typeface="Helvetica"/>
                <a:cs typeface="Helvetica"/>
              </a:rPr>
              <a:t> 	 	 </a:t>
            </a:r>
            <a:r>
              <a:rPr lang="en-US" sz="2800" dirty="0">
                <a:latin typeface="Helvetica"/>
                <a:cs typeface="Helvetica"/>
              </a:rPr>
              <a:t> </a:t>
            </a:r>
            <a:r>
              <a:rPr lang="en-US" sz="2800" dirty="0" smtClean="0">
                <a:latin typeface="Helvetica"/>
                <a:cs typeface="Helvetica"/>
              </a:rPr>
              <a:t> phenotypic plasticity?</a:t>
            </a:r>
            <a:endParaRPr lang="en-US" sz="2800" dirty="0" smtClean="0">
              <a:latin typeface="Helvetica"/>
              <a:cs typeface="Helvetica"/>
            </a:endParaRPr>
          </a:p>
          <a:p>
            <a:pPr marL="457200" lvl="1" indent="0">
              <a:buNone/>
            </a:pPr>
            <a:endParaRPr lang="en-US" dirty="0">
              <a:latin typeface="Helvetica"/>
              <a:cs typeface="Helvetica"/>
            </a:endParaRPr>
          </a:p>
        </p:txBody>
      </p:sp>
      <p:cxnSp>
        <p:nvCxnSpPr>
          <p:cNvPr id="6" name="Straight Connector 5"/>
          <p:cNvCxnSpPr/>
          <p:nvPr/>
        </p:nvCxnSpPr>
        <p:spPr>
          <a:xfrm>
            <a:off x="823546" y="1339874"/>
            <a:ext cx="2582840"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pic>
        <p:nvPicPr>
          <p:cNvPr id="11" name="Picture 10" descr="978069114543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083" y="2806698"/>
            <a:ext cx="2517491" cy="3596415"/>
          </a:xfrm>
          <a:prstGeom prst="rect">
            <a:avLst/>
          </a:prstGeom>
        </p:spPr>
      </p:pic>
    </p:spTree>
    <p:extLst>
      <p:ext uri="{BB962C8B-B14F-4D97-AF65-F5344CB8AC3E}">
        <p14:creationId xmlns:p14="http://schemas.microsoft.com/office/powerpoint/2010/main" val="29517317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4151755" cy="702208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15083" y="1116533"/>
            <a:ext cx="2819378" cy="1143000"/>
          </a:xfrm>
        </p:spPr>
        <p:txBody>
          <a:bodyPr>
            <a:normAutofit fontScale="90000"/>
          </a:bodyPr>
          <a:lstStyle/>
          <a:p>
            <a:pPr algn="l"/>
            <a:r>
              <a:rPr lang="en-US" b="1" dirty="0" smtClean="0">
                <a:solidFill>
                  <a:srgbClr val="FFFFFF"/>
                </a:solidFill>
                <a:latin typeface="Helvetica"/>
                <a:cs typeface="Helvetica"/>
              </a:rPr>
              <a:t>Outline </a:t>
            </a:r>
            <a:br>
              <a:rPr lang="en-US" b="1" dirty="0" smtClean="0">
                <a:solidFill>
                  <a:srgbClr val="FFFFFF"/>
                </a:solidFill>
                <a:latin typeface="Helvetica"/>
                <a:cs typeface="Helvetica"/>
              </a:rPr>
            </a:br>
            <a:r>
              <a:rPr lang="en-US" dirty="0" smtClean="0">
                <a:solidFill>
                  <a:srgbClr val="FFFFFF"/>
                </a:solidFill>
                <a:latin typeface="Helvetica"/>
                <a:cs typeface="Helvetica"/>
              </a:rPr>
              <a:t>Epigenetics</a:t>
            </a:r>
            <a:endParaRPr lang="en-US" dirty="0">
              <a:solidFill>
                <a:srgbClr val="FFFFFF"/>
              </a:solidFill>
              <a:latin typeface="Helvetica"/>
              <a:cs typeface="Helvetica"/>
            </a:endParaRPr>
          </a:p>
        </p:txBody>
      </p:sp>
      <p:sp>
        <p:nvSpPr>
          <p:cNvPr id="3" name="Content Placeholder 2"/>
          <p:cNvSpPr>
            <a:spLocks noGrp="1"/>
          </p:cNvSpPr>
          <p:nvPr>
            <p:ph idx="1"/>
          </p:nvPr>
        </p:nvSpPr>
        <p:spPr>
          <a:xfrm>
            <a:off x="4373216" y="1113470"/>
            <a:ext cx="4770784" cy="5678582"/>
          </a:xfrm>
        </p:spPr>
        <p:txBody>
          <a:bodyPr>
            <a:normAutofit/>
          </a:bodyPr>
          <a:lstStyle/>
          <a:p>
            <a:pPr marL="0" indent="0">
              <a:buNone/>
            </a:pPr>
            <a:r>
              <a:rPr lang="en-US" sz="2800" b="1" dirty="0">
                <a:latin typeface="Arial"/>
                <a:cs typeface="Arial"/>
              </a:rPr>
              <a:t>Q1: What is </a:t>
            </a:r>
            <a:r>
              <a:rPr lang="en-US" sz="2800" dirty="0">
                <a:latin typeface="Arial"/>
                <a:cs typeface="Arial"/>
              </a:rPr>
              <a:t>epigenetics?</a:t>
            </a:r>
          </a:p>
          <a:p>
            <a:pPr marL="0" indent="0">
              <a:buNone/>
            </a:pPr>
            <a:r>
              <a:rPr lang="en-US" sz="2800" b="1" dirty="0">
                <a:latin typeface="Arial"/>
                <a:cs typeface="Arial"/>
              </a:rPr>
              <a:t>Q2: </a:t>
            </a:r>
            <a:r>
              <a:rPr lang="en-US" sz="2800" dirty="0">
                <a:latin typeface="Arial"/>
                <a:cs typeface="Arial"/>
              </a:rPr>
              <a:t>Epigenetic </a:t>
            </a:r>
            <a:r>
              <a:rPr lang="en-US" sz="2800" b="1" dirty="0">
                <a:latin typeface="Arial"/>
                <a:cs typeface="Arial"/>
              </a:rPr>
              <a:t>effect</a:t>
            </a:r>
            <a:r>
              <a:rPr lang="en-US" sz="2800" dirty="0">
                <a:latin typeface="Arial"/>
                <a:cs typeface="Arial"/>
              </a:rPr>
              <a:t> </a:t>
            </a:r>
            <a:r>
              <a:rPr lang="en-US" sz="2800" dirty="0" err="1">
                <a:latin typeface="Arial"/>
                <a:cs typeface="Arial"/>
              </a:rPr>
              <a:t>vs</a:t>
            </a:r>
            <a:r>
              <a:rPr lang="en-US" sz="2800" dirty="0">
                <a:latin typeface="Arial"/>
                <a:cs typeface="Arial"/>
              </a:rPr>
              <a:t> 	   	  	 </a:t>
            </a:r>
            <a:r>
              <a:rPr lang="en-US" sz="2800" dirty="0" smtClean="0">
                <a:latin typeface="Arial"/>
                <a:cs typeface="Arial"/>
              </a:rPr>
              <a:t> </a:t>
            </a:r>
            <a:r>
              <a:rPr lang="en-US" sz="2800" b="1" dirty="0">
                <a:latin typeface="Arial"/>
                <a:cs typeface="Arial"/>
              </a:rPr>
              <a:t>inheritance</a:t>
            </a:r>
          </a:p>
          <a:p>
            <a:pPr marL="0" indent="0">
              <a:buNone/>
            </a:pPr>
            <a:r>
              <a:rPr lang="en-US" sz="2800" b="1" dirty="0" smtClean="0">
                <a:latin typeface="Arial"/>
                <a:cs typeface="Arial"/>
              </a:rPr>
              <a:t>Q3: </a:t>
            </a:r>
            <a:r>
              <a:rPr lang="en-US" sz="2800" dirty="0">
                <a:latin typeface="Arial"/>
                <a:cs typeface="Arial"/>
              </a:rPr>
              <a:t>What are epigenetic 	  	 	  </a:t>
            </a:r>
            <a:r>
              <a:rPr lang="en-US" sz="2800" b="1" dirty="0">
                <a:latin typeface="Arial"/>
                <a:cs typeface="Arial"/>
              </a:rPr>
              <a:t>mechanisms</a:t>
            </a:r>
            <a:r>
              <a:rPr lang="en-US" sz="2800" dirty="0">
                <a:latin typeface="Arial"/>
                <a:cs typeface="Arial"/>
              </a:rPr>
              <a:t>? </a:t>
            </a:r>
          </a:p>
          <a:p>
            <a:pPr marL="0" indent="0">
              <a:buNone/>
            </a:pPr>
            <a:r>
              <a:rPr lang="en-US" sz="2800" b="1" dirty="0" smtClean="0">
                <a:latin typeface="Arial"/>
                <a:cs typeface="Arial"/>
              </a:rPr>
              <a:t>Q4: </a:t>
            </a:r>
            <a:r>
              <a:rPr lang="en-US" sz="2800" dirty="0">
                <a:latin typeface="Arial"/>
                <a:cs typeface="Arial"/>
              </a:rPr>
              <a:t>How can we </a:t>
            </a:r>
            <a:r>
              <a:rPr lang="en-US" sz="2800" b="1" dirty="0">
                <a:latin typeface="Arial"/>
                <a:cs typeface="Arial"/>
              </a:rPr>
              <a:t>quantify</a:t>
            </a:r>
            <a:r>
              <a:rPr lang="en-US" sz="2800" dirty="0">
                <a:latin typeface="Arial"/>
                <a:cs typeface="Arial"/>
              </a:rPr>
              <a:t> </a:t>
            </a:r>
            <a:r>
              <a:rPr lang="en-US" sz="2800" dirty="0" smtClean="0">
                <a:latin typeface="Arial"/>
                <a:cs typeface="Arial"/>
              </a:rPr>
              <a:t> 	 	  epigenetics?</a:t>
            </a:r>
          </a:p>
          <a:p>
            <a:pPr marL="0" indent="0">
              <a:buNone/>
            </a:pPr>
            <a:r>
              <a:rPr lang="en-US" sz="2800" b="1" dirty="0" smtClean="0">
                <a:latin typeface="Arial"/>
                <a:cs typeface="Arial"/>
              </a:rPr>
              <a:t>Q5: </a:t>
            </a:r>
            <a:r>
              <a:rPr lang="en-US" sz="2800" dirty="0">
                <a:latin typeface="Arial"/>
                <a:cs typeface="Arial"/>
              </a:rPr>
              <a:t>What is the epigenetic 	 	  role in </a:t>
            </a:r>
            <a:r>
              <a:rPr lang="en-US" sz="2800" b="1" dirty="0">
                <a:latin typeface="Arial"/>
                <a:cs typeface="Arial"/>
              </a:rPr>
              <a:t>environmental 	 	  acclimatization</a:t>
            </a:r>
            <a:r>
              <a:rPr lang="en-US" sz="2800" dirty="0">
                <a:latin typeface="Arial"/>
                <a:cs typeface="Arial"/>
              </a:rPr>
              <a:t>?</a:t>
            </a:r>
          </a:p>
          <a:p>
            <a:pPr marL="0" indent="0">
              <a:buNone/>
            </a:pPr>
            <a:endParaRPr lang="en-US" dirty="0">
              <a:latin typeface="Helvetica"/>
              <a:cs typeface="Helvetica"/>
            </a:endParaRPr>
          </a:p>
        </p:txBody>
      </p:sp>
      <p:cxnSp>
        <p:nvCxnSpPr>
          <p:cNvPr id="6" name="Straight Connector 5"/>
          <p:cNvCxnSpPr/>
          <p:nvPr/>
        </p:nvCxnSpPr>
        <p:spPr>
          <a:xfrm>
            <a:off x="823546" y="1724060"/>
            <a:ext cx="2582840"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9199641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pigenetic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4409" y="1703393"/>
            <a:ext cx="4949591" cy="4035564"/>
          </a:xfrm>
          <a:prstGeom prst="rect">
            <a:avLst/>
          </a:prstGeom>
        </p:spPr>
      </p:pic>
      <p:sp>
        <p:nvSpPr>
          <p:cNvPr id="6" name="Rectangle 5"/>
          <p:cNvSpPr/>
          <p:nvPr/>
        </p:nvSpPr>
        <p:spPr>
          <a:xfrm>
            <a:off x="0" y="0"/>
            <a:ext cx="4151755" cy="702208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cs typeface="Arial"/>
            </a:endParaRPr>
          </a:p>
        </p:txBody>
      </p:sp>
      <p:sp>
        <p:nvSpPr>
          <p:cNvPr id="2" name="Title 1"/>
          <p:cNvSpPr>
            <a:spLocks noGrp="1"/>
          </p:cNvSpPr>
          <p:nvPr>
            <p:ph type="title"/>
          </p:nvPr>
        </p:nvSpPr>
        <p:spPr>
          <a:xfrm>
            <a:off x="411912" y="274638"/>
            <a:ext cx="4142816" cy="1143000"/>
          </a:xfrm>
        </p:spPr>
        <p:txBody>
          <a:bodyPr>
            <a:noAutofit/>
          </a:bodyPr>
          <a:lstStyle/>
          <a:p>
            <a:pPr algn="l"/>
            <a:r>
              <a:rPr lang="en-US" sz="3600" b="1" dirty="0">
                <a:solidFill>
                  <a:srgbClr val="FFFFFF"/>
                </a:solidFill>
              </a:rPr>
              <a:t>Q1: </a:t>
            </a:r>
            <a:r>
              <a:rPr lang="en-US" sz="3600" dirty="0">
                <a:solidFill>
                  <a:srgbClr val="FFFFFF"/>
                </a:solidFill>
              </a:rPr>
              <a:t>What is epigenetics</a:t>
            </a:r>
            <a:r>
              <a:rPr lang="en-US" sz="3600" dirty="0" smtClean="0">
                <a:solidFill>
                  <a:srgbClr val="FFFFFF"/>
                </a:solidFill>
              </a:rPr>
              <a:t>?</a:t>
            </a:r>
            <a:endParaRPr lang="en-US" sz="3600" b="1" dirty="0">
              <a:solidFill>
                <a:srgbClr val="FFFFFF"/>
              </a:solidFill>
            </a:endParaRPr>
          </a:p>
        </p:txBody>
      </p:sp>
      <p:sp>
        <p:nvSpPr>
          <p:cNvPr id="8" name="Content Placeholder 2"/>
          <p:cNvSpPr>
            <a:spLocks noGrp="1"/>
          </p:cNvSpPr>
          <p:nvPr>
            <p:ph idx="1"/>
          </p:nvPr>
        </p:nvSpPr>
        <p:spPr>
          <a:xfrm>
            <a:off x="411912" y="1923785"/>
            <a:ext cx="3409633" cy="3167761"/>
          </a:xfrm>
          <a:solidFill>
            <a:schemeClr val="bg1">
              <a:lumMod val="75000"/>
              <a:alpha val="61000"/>
            </a:schemeClr>
          </a:solidFill>
          <a:ln>
            <a:solidFill>
              <a:schemeClr val="tx1"/>
            </a:solidFill>
          </a:ln>
          <a:effectLst/>
        </p:spPr>
        <p:txBody>
          <a:bodyPr>
            <a:normAutofit/>
          </a:bodyPr>
          <a:lstStyle/>
          <a:p>
            <a:pPr marL="0" indent="0" algn="ctr">
              <a:buNone/>
            </a:pPr>
            <a:r>
              <a:rPr lang="en-US" sz="2800" dirty="0">
                <a:latin typeface="Arial"/>
                <a:cs typeface="Arial"/>
              </a:rPr>
              <a:t>“Change in </a:t>
            </a:r>
            <a:r>
              <a:rPr lang="en-US" sz="2800" b="1" dirty="0" smtClean="0">
                <a:latin typeface="Arial"/>
                <a:cs typeface="Arial"/>
              </a:rPr>
              <a:t>heritable</a:t>
            </a:r>
            <a:r>
              <a:rPr lang="en-US" sz="2800" dirty="0" smtClean="0">
                <a:latin typeface="Arial"/>
                <a:cs typeface="Arial"/>
              </a:rPr>
              <a:t> (mitotic/meiotic) </a:t>
            </a:r>
            <a:r>
              <a:rPr lang="en-US" sz="2800" dirty="0">
                <a:latin typeface="Arial"/>
                <a:cs typeface="Arial"/>
              </a:rPr>
              <a:t>gene function that </a:t>
            </a:r>
            <a:r>
              <a:rPr lang="en-US" sz="2800" b="1" dirty="0">
                <a:latin typeface="Arial"/>
                <a:cs typeface="Arial"/>
              </a:rPr>
              <a:t>cannot</a:t>
            </a:r>
            <a:r>
              <a:rPr lang="en-US" sz="2800" dirty="0">
                <a:latin typeface="Arial"/>
                <a:cs typeface="Arial"/>
              </a:rPr>
              <a:t> be explained by changes in the DNA sequence”  </a:t>
            </a:r>
          </a:p>
          <a:p>
            <a:pPr marL="0" indent="0" algn="ctr">
              <a:buNone/>
            </a:pPr>
            <a:endParaRPr lang="en-US" dirty="0">
              <a:latin typeface="Arial"/>
              <a:cs typeface="Arial"/>
            </a:endParaRPr>
          </a:p>
        </p:txBody>
      </p:sp>
    </p:spTree>
    <p:extLst>
      <p:ext uri="{BB962C8B-B14F-4D97-AF65-F5344CB8AC3E}">
        <p14:creationId xmlns:p14="http://schemas.microsoft.com/office/powerpoint/2010/main" val="61174514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pigenetics_large4.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32416"/>
            <a:ext cx="9144000" cy="3657600"/>
          </a:xfrm>
          <a:prstGeom prst="rect">
            <a:avLst/>
          </a:prstGeom>
        </p:spPr>
      </p:pic>
      <p:grpSp>
        <p:nvGrpSpPr>
          <p:cNvPr id="9" name="Group 8"/>
          <p:cNvGrpSpPr/>
          <p:nvPr/>
        </p:nvGrpSpPr>
        <p:grpSpPr>
          <a:xfrm>
            <a:off x="99430" y="1231404"/>
            <a:ext cx="2955809" cy="2130030"/>
            <a:chOff x="1124038" y="1231404"/>
            <a:chExt cx="2955809" cy="2130030"/>
          </a:xfrm>
        </p:grpSpPr>
        <p:sp>
          <p:nvSpPr>
            <p:cNvPr id="7" name="Lightning Bolt 6"/>
            <p:cNvSpPr/>
            <p:nvPr/>
          </p:nvSpPr>
          <p:spPr>
            <a:xfrm rot="19020697">
              <a:off x="1124038" y="1231404"/>
              <a:ext cx="2955809" cy="2130030"/>
            </a:xfrm>
            <a:prstGeom prst="lightningBol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w="28575" cmpd="sng">
                  <a:solidFill>
                    <a:schemeClr val="tx1"/>
                  </a:solidFill>
                </a:ln>
              </a:endParaRPr>
            </a:p>
          </p:txBody>
        </p:sp>
        <p:sp>
          <p:nvSpPr>
            <p:cNvPr id="8" name="TextBox 7"/>
            <p:cNvSpPr txBox="1"/>
            <p:nvPr/>
          </p:nvSpPr>
          <p:spPr>
            <a:xfrm>
              <a:off x="1376801" y="2016981"/>
              <a:ext cx="2480166" cy="369332"/>
            </a:xfrm>
            <a:prstGeom prst="rect">
              <a:avLst/>
            </a:prstGeom>
            <a:noFill/>
          </p:spPr>
          <p:txBody>
            <a:bodyPr wrap="none" rtlCol="0">
              <a:spAutoFit/>
            </a:bodyPr>
            <a:lstStyle/>
            <a:p>
              <a:r>
                <a:rPr lang="en-US" b="1" dirty="0" smtClean="0"/>
                <a:t>Environmental Stimulus</a:t>
              </a:r>
              <a:endParaRPr lang="en-US" b="1" dirty="0"/>
            </a:p>
          </p:txBody>
        </p:sp>
      </p:grpSp>
      <p:grpSp>
        <p:nvGrpSpPr>
          <p:cNvPr id="12" name="Group 11"/>
          <p:cNvGrpSpPr/>
          <p:nvPr/>
        </p:nvGrpSpPr>
        <p:grpSpPr>
          <a:xfrm>
            <a:off x="3444339" y="1680369"/>
            <a:ext cx="3023430" cy="776024"/>
            <a:chOff x="3583088" y="1680369"/>
            <a:chExt cx="3023430" cy="776024"/>
          </a:xfrm>
        </p:grpSpPr>
        <p:pic>
          <p:nvPicPr>
            <p:cNvPr id="11" name="Picture 10" descr="2533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4706791" y="556666"/>
              <a:ext cx="776024" cy="3023429"/>
            </a:xfrm>
            <a:prstGeom prst="rect">
              <a:avLst/>
            </a:prstGeom>
          </p:spPr>
        </p:pic>
        <p:sp>
          <p:nvSpPr>
            <p:cNvPr id="10" name="TextBox 9"/>
            <p:cNvSpPr txBox="1"/>
            <p:nvPr/>
          </p:nvSpPr>
          <p:spPr>
            <a:xfrm>
              <a:off x="3583088" y="1916058"/>
              <a:ext cx="3023430" cy="369332"/>
            </a:xfrm>
            <a:prstGeom prst="rect">
              <a:avLst/>
            </a:prstGeom>
            <a:solidFill>
              <a:schemeClr val="bg1">
                <a:alpha val="72000"/>
              </a:schemeClr>
            </a:solidFill>
            <a:ln>
              <a:solidFill>
                <a:schemeClr val="tx1"/>
              </a:solidFill>
            </a:ln>
            <a:effectLst/>
          </p:spPr>
          <p:txBody>
            <a:bodyPr wrap="square" rtlCol="0">
              <a:spAutoFit/>
            </a:bodyPr>
            <a:lstStyle/>
            <a:p>
              <a:pPr algn="ctr"/>
              <a:r>
                <a:rPr lang="en-US" b="1" dirty="0" smtClean="0"/>
                <a:t>Altered </a:t>
              </a:r>
              <a:r>
                <a:rPr lang="en-US" b="1" dirty="0" err="1" smtClean="0"/>
                <a:t>Epigenome</a:t>
              </a:r>
              <a:endParaRPr lang="en-US" b="1" dirty="0"/>
            </a:p>
          </p:txBody>
        </p:sp>
      </p:grpSp>
      <p:sp>
        <p:nvSpPr>
          <p:cNvPr id="16" name="Rectangle 15"/>
          <p:cNvSpPr/>
          <p:nvPr/>
        </p:nvSpPr>
        <p:spPr>
          <a:xfrm>
            <a:off x="0" y="0"/>
            <a:ext cx="9144000" cy="1417638"/>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itle 6"/>
          <p:cNvSpPr>
            <a:spLocks noGrp="1"/>
          </p:cNvSpPr>
          <p:nvPr>
            <p:ph type="title"/>
          </p:nvPr>
        </p:nvSpPr>
        <p:spPr>
          <a:xfrm>
            <a:off x="457200" y="363538"/>
            <a:ext cx="8229600" cy="1143000"/>
          </a:xfrm>
        </p:spPr>
        <p:txBody>
          <a:bodyPr>
            <a:normAutofit fontScale="90000"/>
          </a:bodyPr>
          <a:lstStyle/>
          <a:p>
            <a:r>
              <a:rPr lang="en-US" dirty="0" smtClean="0">
                <a:solidFill>
                  <a:schemeClr val="bg1"/>
                </a:solidFill>
                <a:latin typeface="Arial"/>
                <a:cs typeface="Arial"/>
              </a:rPr>
              <a:t>Plasticity and Epigenetics</a:t>
            </a:r>
            <a:r>
              <a:rPr lang="en-US" dirty="0">
                <a:solidFill>
                  <a:schemeClr val="bg1"/>
                </a:solidFill>
                <a:latin typeface="Arial"/>
                <a:cs typeface="Arial"/>
              </a:rPr>
              <a:t/>
            </a:r>
            <a:br>
              <a:rPr lang="en-US" dirty="0">
                <a:solidFill>
                  <a:schemeClr val="bg1"/>
                </a:solidFill>
                <a:latin typeface="Arial"/>
                <a:cs typeface="Arial"/>
              </a:rPr>
            </a:br>
            <a:endParaRPr lang="en-US" dirty="0"/>
          </a:p>
        </p:txBody>
      </p:sp>
      <p:sp>
        <p:nvSpPr>
          <p:cNvPr id="19" name="Explosion 2 18"/>
          <p:cNvSpPr/>
          <p:nvPr/>
        </p:nvSpPr>
        <p:spPr>
          <a:xfrm>
            <a:off x="6583224" y="1223817"/>
            <a:ext cx="2560776" cy="2147455"/>
          </a:xfrm>
          <a:prstGeom prst="irregularSeal2">
            <a:avLst/>
          </a:prstGeom>
          <a:solidFill>
            <a:srgbClr val="CCFFCC"/>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Plasticity </a:t>
            </a:r>
            <a:r>
              <a:rPr lang="en-US" b="1" dirty="0" smtClean="0">
                <a:solidFill>
                  <a:srgbClr val="000000"/>
                </a:solidFill>
              </a:rPr>
              <a:t>&amp; Heritable </a:t>
            </a:r>
            <a:r>
              <a:rPr lang="en-US" b="1" dirty="0">
                <a:solidFill>
                  <a:srgbClr val="000000"/>
                </a:solidFill>
              </a:rPr>
              <a:t>Change</a:t>
            </a:r>
            <a:endParaRPr lang="en-US" b="1" dirty="0">
              <a:solidFill>
                <a:srgbClr val="000000"/>
              </a:solidFill>
            </a:endParaRPr>
          </a:p>
        </p:txBody>
      </p:sp>
    </p:spTree>
    <p:extLst>
      <p:ext uri="{BB962C8B-B14F-4D97-AF65-F5344CB8AC3E}">
        <p14:creationId xmlns:p14="http://schemas.microsoft.com/office/powerpoint/2010/main" val="183522802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13072_2014_Article_316_Fig1_HTM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7091" y="1530784"/>
            <a:ext cx="5080000" cy="3911599"/>
          </a:xfrm>
          <a:prstGeom prst="rect">
            <a:avLst/>
          </a:prstGeom>
        </p:spPr>
      </p:pic>
      <p:sp>
        <p:nvSpPr>
          <p:cNvPr id="5" name="Rectangle 4"/>
          <p:cNvSpPr/>
          <p:nvPr/>
        </p:nvSpPr>
        <p:spPr>
          <a:xfrm>
            <a:off x="0" y="0"/>
            <a:ext cx="4151755" cy="702208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cs typeface="Arial"/>
            </a:endParaRPr>
          </a:p>
        </p:txBody>
      </p:sp>
      <p:sp>
        <p:nvSpPr>
          <p:cNvPr id="2" name="Title 1"/>
          <p:cNvSpPr>
            <a:spLocks noGrp="1"/>
          </p:cNvSpPr>
          <p:nvPr>
            <p:ph type="title"/>
          </p:nvPr>
        </p:nvSpPr>
        <p:spPr>
          <a:xfrm>
            <a:off x="128075" y="387784"/>
            <a:ext cx="4151755" cy="1143000"/>
          </a:xfrm>
        </p:spPr>
        <p:txBody>
          <a:bodyPr>
            <a:noAutofit/>
          </a:bodyPr>
          <a:lstStyle/>
          <a:p>
            <a:pPr algn="l"/>
            <a:r>
              <a:rPr lang="en-US" sz="3600" b="1" dirty="0">
                <a:solidFill>
                  <a:srgbClr val="FFFFFF"/>
                </a:solidFill>
                <a:latin typeface="Arial"/>
                <a:cs typeface="Arial"/>
              </a:rPr>
              <a:t>Q2: </a:t>
            </a:r>
            <a:r>
              <a:rPr lang="en-US" sz="3600" dirty="0">
                <a:solidFill>
                  <a:srgbClr val="FFFFFF"/>
                </a:solidFill>
                <a:latin typeface="Arial"/>
                <a:cs typeface="Arial"/>
              </a:rPr>
              <a:t>Epigenetic </a:t>
            </a:r>
            <a:r>
              <a:rPr lang="en-US" sz="3600" dirty="0" smtClean="0">
                <a:solidFill>
                  <a:srgbClr val="FFFFFF"/>
                </a:solidFill>
                <a:latin typeface="Arial"/>
                <a:cs typeface="Arial"/>
              </a:rPr>
              <a:t>effect </a:t>
            </a:r>
            <a:r>
              <a:rPr lang="en-US" sz="3600" dirty="0" err="1" smtClean="0">
                <a:solidFill>
                  <a:srgbClr val="FFFFFF"/>
                </a:solidFill>
                <a:latin typeface="Arial"/>
                <a:cs typeface="Arial"/>
              </a:rPr>
              <a:t>vs</a:t>
            </a:r>
            <a:r>
              <a:rPr lang="en-US" sz="3600" dirty="0" smtClean="0">
                <a:solidFill>
                  <a:srgbClr val="FFFFFF"/>
                </a:solidFill>
                <a:latin typeface="Arial"/>
                <a:cs typeface="Arial"/>
              </a:rPr>
              <a:t> inheritance</a:t>
            </a:r>
            <a:endParaRPr lang="en-US" sz="3600" dirty="0">
              <a:solidFill>
                <a:srgbClr val="FFFFFF"/>
              </a:solidFill>
              <a:latin typeface="Arial"/>
              <a:cs typeface="Arial"/>
            </a:endParaRPr>
          </a:p>
        </p:txBody>
      </p:sp>
      <p:sp>
        <p:nvSpPr>
          <p:cNvPr id="7" name="Content Placeholder 2"/>
          <p:cNvSpPr>
            <a:spLocks noGrp="1"/>
          </p:cNvSpPr>
          <p:nvPr>
            <p:ph idx="1"/>
          </p:nvPr>
        </p:nvSpPr>
        <p:spPr>
          <a:xfrm>
            <a:off x="0" y="2172855"/>
            <a:ext cx="3890818" cy="4525963"/>
          </a:xfrm>
        </p:spPr>
        <p:txBody>
          <a:bodyPr>
            <a:normAutofit/>
          </a:bodyPr>
          <a:lstStyle/>
          <a:p>
            <a:r>
              <a:rPr lang="en-US" sz="2800" dirty="0">
                <a:solidFill>
                  <a:schemeClr val="bg1">
                    <a:lumMod val="95000"/>
                  </a:schemeClr>
                </a:solidFill>
              </a:rPr>
              <a:t>T</a:t>
            </a:r>
            <a:r>
              <a:rPr lang="en-US" sz="2800" dirty="0" smtClean="0">
                <a:solidFill>
                  <a:schemeClr val="bg1">
                    <a:lumMod val="95000"/>
                  </a:schemeClr>
                </a:solidFill>
              </a:rPr>
              <a:t>ransmission of epigenetic states in the soma and </a:t>
            </a:r>
            <a:r>
              <a:rPr lang="en-US" sz="2800" dirty="0" err="1" smtClean="0">
                <a:solidFill>
                  <a:schemeClr val="bg1">
                    <a:lumMod val="95000"/>
                  </a:schemeClr>
                </a:solidFill>
              </a:rPr>
              <a:t>germline</a:t>
            </a:r>
            <a:endParaRPr lang="en-US" sz="2800" dirty="0" smtClean="0">
              <a:solidFill>
                <a:schemeClr val="bg1">
                  <a:lumMod val="95000"/>
                </a:schemeClr>
              </a:solidFill>
            </a:endParaRPr>
          </a:p>
          <a:p>
            <a:r>
              <a:rPr lang="en-US" sz="2800" dirty="0" smtClean="0">
                <a:solidFill>
                  <a:schemeClr val="bg1">
                    <a:lumMod val="95000"/>
                  </a:schemeClr>
                </a:solidFill>
              </a:rPr>
              <a:t>Epigenetic effects on soma</a:t>
            </a:r>
          </a:p>
          <a:p>
            <a:r>
              <a:rPr lang="en-US" sz="2800" dirty="0" smtClean="0">
                <a:solidFill>
                  <a:schemeClr val="bg1">
                    <a:lumMod val="95000"/>
                  </a:schemeClr>
                </a:solidFill>
              </a:rPr>
              <a:t>Epigenetic inheritance through </a:t>
            </a:r>
            <a:r>
              <a:rPr lang="en-US" sz="2800" dirty="0" err="1" smtClean="0">
                <a:solidFill>
                  <a:schemeClr val="bg1">
                    <a:lumMod val="95000"/>
                  </a:schemeClr>
                </a:solidFill>
              </a:rPr>
              <a:t>germline</a:t>
            </a:r>
            <a:r>
              <a:rPr lang="en-US" sz="2800" dirty="0" smtClean="0">
                <a:solidFill>
                  <a:schemeClr val="bg1">
                    <a:lumMod val="95000"/>
                  </a:schemeClr>
                </a:solidFill>
              </a:rPr>
              <a:t> cells</a:t>
            </a:r>
          </a:p>
          <a:p>
            <a:pPr marL="0" indent="0">
              <a:buNone/>
            </a:pPr>
            <a:endParaRPr lang="en-US" dirty="0"/>
          </a:p>
        </p:txBody>
      </p:sp>
      <p:sp>
        <p:nvSpPr>
          <p:cNvPr id="8" name="TextBox 7"/>
          <p:cNvSpPr txBox="1"/>
          <p:nvPr/>
        </p:nvSpPr>
        <p:spPr>
          <a:xfrm>
            <a:off x="8277357" y="6581001"/>
            <a:ext cx="866643" cy="276999"/>
          </a:xfrm>
          <a:prstGeom prst="rect">
            <a:avLst/>
          </a:prstGeom>
          <a:noFill/>
        </p:spPr>
        <p:txBody>
          <a:bodyPr wrap="none" rtlCol="0">
            <a:spAutoFit/>
          </a:bodyPr>
          <a:lstStyle/>
          <a:p>
            <a:r>
              <a:rPr lang="en-US" sz="1200" dirty="0" smtClean="0"/>
              <a:t>Kelly, 2014</a:t>
            </a:r>
            <a:endParaRPr lang="en-US" sz="1200" dirty="0"/>
          </a:p>
        </p:txBody>
      </p:sp>
    </p:spTree>
    <p:extLst>
      <p:ext uri="{BB962C8B-B14F-4D97-AF65-F5344CB8AC3E}">
        <p14:creationId xmlns:p14="http://schemas.microsoft.com/office/powerpoint/2010/main" val="288432783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9-02-19 at 3.19.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984" y="0"/>
            <a:ext cx="7025699" cy="6858000"/>
          </a:xfrm>
          <a:prstGeom prst="rect">
            <a:avLst/>
          </a:prstGeom>
        </p:spPr>
      </p:pic>
      <p:sp>
        <p:nvSpPr>
          <p:cNvPr id="6" name="TextBox 5"/>
          <p:cNvSpPr txBox="1"/>
          <p:nvPr/>
        </p:nvSpPr>
        <p:spPr>
          <a:xfrm>
            <a:off x="7211117" y="6638635"/>
            <a:ext cx="2055671" cy="276999"/>
          </a:xfrm>
          <a:prstGeom prst="rect">
            <a:avLst/>
          </a:prstGeom>
          <a:noFill/>
        </p:spPr>
        <p:txBody>
          <a:bodyPr wrap="none" rtlCol="0">
            <a:spAutoFit/>
          </a:bodyPr>
          <a:lstStyle/>
          <a:p>
            <a:r>
              <a:rPr lang="en-US" sz="1200" dirty="0" err="1" smtClean="0"/>
              <a:t>Eirin</a:t>
            </a:r>
            <a:r>
              <a:rPr lang="en-US" sz="1200" dirty="0" smtClean="0"/>
              <a:t>-Lopez and Putnam, 2019</a:t>
            </a:r>
            <a:endParaRPr lang="en-US" sz="1200" dirty="0"/>
          </a:p>
        </p:txBody>
      </p:sp>
    </p:spTree>
    <p:extLst>
      <p:ext uri="{BB962C8B-B14F-4D97-AF65-F5344CB8AC3E}">
        <p14:creationId xmlns:p14="http://schemas.microsoft.com/office/powerpoint/2010/main" val="391971616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9-02-19 at 3.19.47 PM.png"/>
          <p:cNvPicPr>
            <a:picLocks noChangeAspect="1"/>
          </p:cNvPicPr>
          <p:nvPr/>
        </p:nvPicPr>
        <p:blipFill rotWithShape="1">
          <a:blip r:embed="rId3">
            <a:extLst>
              <a:ext uri="{28A0092B-C50C-407E-A947-70E740481C1C}">
                <a14:useLocalDpi xmlns:a14="http://schemas.microsoft.com/office/drawing/2010/main" val="0"/>
              </a:ext>
            </a:extLst>
          </a:blip>
          <a:srcRect b="57051"/>
          <a:stretch/>
        </p:blipFill>
        <p:spPr>
          <a:xfrm>
            <a:off x="136079" y="1205920"/>
            <a:ext cx="9007921" cy="3776453"/>
          </a:xfrm>
          <a:prstGeom prst="rect">
            <a:avLst/>
          </a:prstGeom>
        </p:spPr>
      </p:pic>
      <p:sp>
        <p:nvSpPr>
          <p:cNvPr id="3" name="TextBox 2"/>
          <p:cNvSpPr txBox="1"/>
          <p:nvPr/>
        </p:nvSpPr>
        <p:spPr>
          <a:xfrm>
            <a:off x="7211117" y="6638635"/>
            <a:ext cx="2055671" cy="276999"/>
          </a:xfrm>
          <a:prstGeom prst="rect">
            <a:avLst/>
          </a:prstGeom>
          <a:noFill/>
        </p:spPr>
        <p:txBody>
          <a:bodyPr wrap="none" rtlCol="0">
            <a:spAutoFit/>
          </a:bodyPr>
          <a:lstStyle/>
          <a:p>
            <a:r>
              <a:rPr lang="en-US" sz="1200" dirty="0" err="1" smtClean="0"/>
              <a:t>Eirin</a:t>
            </a:r>
            <a:r>
              <a:rPr lang="en-US" sz="1200" dirty="0" smtClean="0"/>
              <a:t>-Lopez and Putnam, 2019</a:t>
            </a:r>
            <a:endParaRPr lang="en-US" sz="1200" dirty="0"/>
          </a:p>
        </p:txBody>
      </p:sp>
    </p:spTree>
    <p:extLst>
      <p:ext uri="{BB962C8B-B14F-4D97-AF65-F5344CB8AC3E}">
        <p14:creationId xmlns:p14="http://schemas.microsoft.com/office/powerpoint/2010/main" val="357789925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9-02-19 at 3.19.47 PM.png"/>
          <p:cNvPicPr>
            <a:picLocks noChangeAspect="1"/>
          </p:cNvPicPr>
          <p:nvPr/>
        </p:nvPicPr>
        <p:blipFill rotWithShape="1">
          <a:blip r:embed="rId3">
            <a:extLst>
              <a:ext uri="{28A0092B-C50C-407E-A947-70E740481C1C}">
                <a14:useLocalDpi xmlns:a14="http://schemas.microsoft.com/office/drawing/2010/main" val="0"/>
              </a:ext>
            </a:extLst>
          </a:blip>
          <a:srcRect t="42271" b="-372"/>
          <a:stretch/>
        </p:blipFill>
        <p:spPr>
          <a:xfrm>
            <a:off x="136079" y="1027545"/>
            <a:ext cx="9007921" cy="5108771"/>
          </a:xfrm>
          <a:prstGeom prst="rect">
            <a:avLst/>
          </a:prstGeom>
        </p:spPr>
      </p:pic>
      <p:sp>
        <p:nvSpPr>
          <p:cNvPr id="3" name="TextBox 2"/>
          <p:cNvSpPr txBox="1"/>
          <p:nvPr/>
        </p:nvSpPr>
        <p:spPr>
          <a:xfrm>
            <a:off x="7211117" y="6638635"/>
            <a:ext cx="2055671" cy="276999"/>
          </a:xfrm>
          <a:prstGeom prst="rect">
            <a:avLst/>
          </a:prstGeom>
          <a:noFill/>
        </p:spPr>
        <p:txBody>
          <a:bodyPr wrap="none" rtlCol="0">
            <a:spAutoFit/>
          </a:bodyPr>
          <a:lstStyle/>
          <a:p>
            <a:r>
              <a:rPr lang="en-US" sz="1200" dirty="0" err="1" smtClean="0"/>
              <a:t>Eirin</a:t>
            </a:r>
            <a:r>
              <a:rPr lang="en-US" sz="1200" dirty="0" smtClean="0"/>
              <a:t>-Lopez and Putnam, 2019</a:t>
            </a:r>
            <a:endParaRPr lang="en-US" sz="1200" dirty="0"/>
          </a:p>
        </p:txBody>
      </p:sp>
    </p:spTree>
    <p:extLst>
      <p:ext uri="{BB962C8B-B14F-4D97-AF65-F5344CB8AC3E}">
        <p14:creationId xmlns:p14="http://schemas.microsoft.com/office/powerpoint/2010/main" val="18986505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87036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cs typeface="Arial"/>
            </a:endParaRPr>
          </a:p>
        </p:txBody>
      </p:sp>
      <p:sp>
        <p:nvSpPr>
          <p:cNvPr id="2" name="Title 1"/>
          <p:cNvSpPr>
            <a:spLocks noGrp="1"/>
          </p:cNvSpPr>
          <p:nvPr>
            <p:ph type="title"/>
          </p:nvPr>
        </p:nvSpPr>
        <p:spPr>
          <a:xfrm>
            <a:off x="169031" y="361153"/>
            <a:ext cx="8605514" cy="1143000"/>
          </a:xfrm>
        </p:spPr>
        <p:txBody>
          <a:bodyPr>
            <a:noAutofit/>
          </a:bodyPr>
          <a:lstStyle/>
          <a:p>
            <a:r>
              <a:rPr lang="en-US" sz="3600" b="1" dirty="0" smtClean="0">
                <a:solidFill>
                  <a:srgbClr val="FFFFFF"/>
                </a:solidFill>
                <a:latin typeface="Arial"/>
                <a:cs typeface="Arial"/>
              </a:rPr>
              <a:t>Q3: </a:t>
            </a:r>
            <a:r>
              <a:rPr lang="en-US" sz="3600" dirty="0">
                <a:solidFill>
                  <a:srgbClr val="FFFFFF"/>
                </a:solidFill>
                <a:latin typeface="Arial"/>
                <a:cs typeface="Arial"/>
              </a:rPr>
              <a:t>What are epigenetic mechanisms? </a:t>
            </a:r>
            <a:endParaRPr lang="en-US" sz="3600" dirty="0">
              <a:solidFill>
                <a:srgbClr val="FFFFFF"/>
              </a:solidFill>
            </a:endParaRPr>
          </a:p>
        </p:txBody>
      </p:sp>
      <p:pic>
        <p:nvPicPr>
          <p:cNvPr id="6" name="Picture 5" descr="F2.larg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7964" y="1870364"/>
            <a:ext cx="6494582" cy="4987636"/>
          </a:xfrm>
          <a:prstGeom prst="rect">
            <a:avLst/>
          </a:prstGeom>
        </p:spPr>
      </p:pic>
    </p:spTree>
    <p:extLst>
      <p:ext uri="{BB962C8B-B14F-4D97-AF65-F5344CB8AC3E}">
        <p14:creationId xmlns:p14="http://schemas.microsoft.com/office/powerpoint/2010/main" val="157117256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4151755" cy="702208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cs typeface="Arial"/>
            </a:endParaRPr>
          </a:p>
        </p:txBody>
      </p:sp>
      <p:sp>
        <p:nvSpPr>
          <p:cNvPr id="2" name="Title 1"/>
          <p:cNvSpPr>
            <a:spLocks noGrp="1"/>
          </p:cNvSpPr>
          <p:nvPr>
            <p:ph type="title"/>
          </p:nvPr>
        </p:nvSpPr>
        <p:spPr>
          <a:xfrm>
            <a:off x="222397" y="189263"/>
            <a:ext cx="3683881" cy="1143000"/>
          </a:xfrm>
        </p:spPr>
        <p:txBody>
          <a:bodyPr>
            <a:normAutofit/>
          </a:bodyPr>
          <a:lstStyle/>
          <a:p>
            <a:pPr algn="l"/>
            <a:r>
              <a:rPr lang="en-US" sz="3600" dirty="0" smtClean="0">
                <a:solidFill>
                  <a:schemeClr val="bg1"/>
                </a:solidFill>
                <a:latin typeface="Arial"/>
                <a:cs typeface="Arial"/>
              </a:rPr>
              <a:t>DNA Methylation</a:t>
            </a:r>
            <a:endParaRPr lang="en-US" sz="3600" dirty="0">
              <a:solidFill>
                <a:schemeClr val="bg1"/>
              </a:solidFill>
            </a:endParaRPr>
          </a:p>
        </p:txBody>
      </p:sp>
      <p:sp>
        <p:nvSpPr>
          <p:cNvPr id="7" name="Content Placeholder 2"/>
          <p:cNvSpPr>
            <a:spLocks noGrp="1"/>
          </p:cNvSpPr>
          <p:nvPr>
            <p:ph idx="1"/>
          </p:nvPr>
        </p:nvSpPr>
        <p:spPr>
          <a:xfrm>
            <a:off x="211723" y="1600200"/>
            <a:ext cx="3694555" cy="4525963"/>
          </a:xfrm>
        </p:spPr>
        <p:txBody>
          <a:bodyPr>
            <a:normAutofit fontScale="77500" lnSpcReduction="20000"/>
          </a:bodyPr>
          <a:lstStyle/>
          <a:p>
            <a:r>
              <a:rPr lang="en-US" dirty="0" smtClean="0">
                <a:solidFill>
                  <a:schemeClr val="bg1">
                    <a:lumMod val="75000"/>
                  </a:schemeClr>
                </a:solidFill>
              </a:rPr>
              <a:t>Methyl group added to cytosine molecules by DNMT enzymes</a:t>
            </a:r>
          </a:p>
          <a:p>
            <a:r>
              <a:rPr lang="en-US" dirty="0" smtClean="0">
                <a:solidFill>
                  <a:schemeClr val="bg1">
                    <a:lumMod val="75000"/>
                  </a:schemeClr>
                </a:solidFill>
              </a:rPr>
              <a:t>Can repress transcription in 2 ways: </a:t>
            </a:r>
          </a:p>
          <a:p>
            <a:pPr lvl="1"/>
            <a:r>
              <a:rPr lang="en-US" dirty="0" smtClean="0">
                <a:solidFill>
                  <a:schemeClr val="bg1">
                    <a:lumMod val="75000"/>
                  </a:schemeClr>
                </a:solidFill>
              </a:rPr>
              <a:t>Binding to DNA directly and impede binding of transcriptional proteins (</a:t>
            </a:r>
            <a:r>
              <a:rPr lang="en-US" dirty="0" err="1" smtClean="0">
                <a:solidFill>
                  <a:schemeClr val="bg1">
                    <a:lumMod val="75000"/>
                  </a:schemeClr>
                </a:solidFill>
              </a:rPr>
              <a:t>CpG</a:t>
            </a:r>
            <a:r>
              <a:rPr lang="en-US" dirty="0" smtClean="0">
                <a:solidFill>
                  <a:schemeClr val="bg1">
                    <a:lumMod val="75000"/>
                  </a:schemeClr>
                </a:solidFill>
              </a:rPr>
              <a:t> islands)</a:t>
            </a:r>
          </a:p>
          <a:p>
            <a:pPr lvl="1"/>
            <a:r>
              <a:rPr lang="en-US" dirty="0" smtClean="0">
                <a:solidFill>
                  <a:schemeClr val="bg1">
                    <a:lumMod val="75000"/>
                  </a:schemeClr>
                </a:solidFill>
              </a:rPr>
              <a:t>Methylated DNA  may be bound by methyl-</a:t>
            </a:r>
            <a:r>
              <a:rPr lang="en-US" dirty="0" err="1" smtClean="0">
                <a:solidFill>
                  <a:schemeClr val="bg1">
                    <a:lumMod val="75000"/>
                  </a:schemeClr>
                </a:solidFill>
              </a:rPr>
              <a:t>CpG</a:t>
            </a:r>
            <a:r>
              <a:rPr lang="en-US" dirty="0" smtClean="0">
                <a:solidFill>
                  <a:schemeClr val="bg1">
                    <a:lumMod val="75000"/>
                  </a:schemeClr>
                </a:solidFill>
              </a:rPr>
              <a:t>-binding domain proteins (MBDs)</a:t>
            </a:r>
            <a:endParaRPr lang="en-US" dirty="0">
              <a:solidFill>
                <a:schemeClr val="bg1">
                  <a:lumMod val="75000"/>
                </a:schemeClr>
              </a:solidFill>
            </a:endParaRPr>
          </a:p>
        </p:txBody>
      </p:sp>
      <p:pic>
        <p:nvPicPr>
          <p:cNvPr id="8" name="Picture 7" descr="methylation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9292" y="3276877"/>
            <a:ext cx="4874707" cy="2428586"/>
          </a:xfrm>
          <a:prstGeom prst="rect">
            <a:avLst/>
          </a:prstGeom>
        </p:spPr>
      </p:pic>
      <p:pic>
        <p:nvPicPr>
          <p:cNvPr id="10" name="Picture 9" descr="zakhari01.png"/>
          <p:cNvPicPr>
            <a:picLocks noChangeAspect="1"/>
          </p:cNvPicPr>
          <p:nvPr/>
        </p:nvPicPr>
        <p:blipFill rotWithShape="1">
          <a:blip r:embed="rId4">
            <a:extLst>
              <a:ext uri="{28A0092B-C50C-407E-A947-70E740481C1C}">
                <a14:useLocalDpi xmlns:a14="http://schemas.microsoft.com/office/drawing/2010/main" val="0"/>
              </a:ext>
            </a:extLst>
          </a:blip>
          <a:srcRect l="11667" t="39116" r="15152"/>
          <a:stretch/>
        </p:blipFill>
        <p:spPr>
          <a:xfrm>
            <a:off x="4165387" y="958272"/>
            <a:ext cx="4991551" cy="1965616"/>
          </a:xfrm>
          <a:prstGeom prst="rect">
            <a:avLst/>
          </a:prstGeom>
        </p:spPr>
      </p:pic>
    </p:spTree>
    <p:extLst>
      <p:ext uri="{BB962C8B-B14F-4D97-AF65-F5344CB8AC3E}">
        <p14:creationId xmlns:p14="http://schemas.microsoft.com/office/powerpoint/2010/main" val="74652656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397" y="189263"/>
            <a:ext cx="3683881" cy="1143000"/>
          </a:xfrm>
        </p:spPr>
        <p:txBody>
          <a:bodyPr>
            <a:normAutofit/>
          </a:bodyPr>
          <a:lstStyle/>
          <a:p>
            <a:pPr algn="l"/>
            <a:r>
              <a:rPr lang="en-US" sz="3600" dirty="0" smtClean="0">
                <a:solidFill>
                  <a:schemeClr val="bg1"/>
                </a:solidFill>
                <a:latin typeface="Arial"/>
                <a:cs typeface="Arial"/>
              </a:rPr>
              <a:t>DNA Methylation</a:t>
            </a:r>
            <a:endParaRPr lang="en-US" sz="3600" dirty="0">
              <a:solidFill>
                <a:schemeClr val="bg1"/>
              </a:solidFill>
            </a:endParaRPr>
          </a:p>
        </p:txBody>
      </p:sp>
      <p:sp>
        <p:nvSpPr>
          <p:cNvPr id="9" name="Rectangle 8"/>
          <p:cNvSpPr/>
          <p:nvPr/>
        </p:nvSpPr>
        <p:spPr>
          <a:xfrm>
            <a:off x="0" y="0"/>
            <a:ext cx="4151755" cy="702208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cs typeface="Arial"/>
            </a:endParaRPr>
          </a:p>
        </p:txBody>
      </p:sp>
      <p:pic>
        <p:nvPicPr>
          <p:cNvPr id="3" name="Picture 2" descr="67c4d921919049.56309a3dcef9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454" y="635000"/>
            <a:ext cx="7581446" cy="5357555"/>
          </a:xfrm>
          <a:prstGeom prst="rect">
            <a:avLst/>
          </a:prstGeom>
        </p:spPr>
      </p:pic>
    </p:spTree>
    <p:extLst>
      <p:ext uri="{BB962C8B-B14F-4D97-AF65-F5344CB8AC3E}">
        <p14:creationId xmlns:p14="http://schemas.microsoft.com/office/powerpoint/2010/main" val="152873330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4151755" cy="702208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15083" y="1116533"/>
            <a:ext cx="2819378" cy="1143000"/>
          </a:xfrm>
        </p:spPr>
        <p:txBody>
          <a:bodyPr>
            <a:normAutofit fontScale="90000"/>
          </a:bodyPr>
          <a:lstStyle/>
          <a:p>
            <a:pPr algn="l"/>
            <a:r>
              <a:rPr lang="en-US" b="1" dirty="0" smtClean="0">
                <a:solidFill>
                  <a:srgbClr val="FFFFFF"/>
                </a:solidFill>
                <a:latin typeface="Helvetica"/>
                <a:cs typeface="Helvetica"/>
              </a:rPr>
              <a:t>Outline </a:t>
            </a:r>
            <a:br>
              <a:rPr lang="en-US" b="1" dirty="0" smtClean="0">
                <a:solidFill>
                  <a:srgbClr val="FFFFFF"/>
                </a:solidFill>
                <a:latin typeface="Helvetica"/>
                <a:cs typeface="Helvetica"/>
              </a:rPr>
            </a:br>
            <a:r>
              <a:rPr lang="en-US" dirty="0" smtClean="0">
                <a:solidFill>
                  <a:srgbClr val="FFFFFF"/>
                </a:solidFill>
                <a:latin typeface="Helvetica"/>
                <a:cs typeface="Helvetica"/>
              </a:rPr>
              <a:t>Epigenetics</a:t>
            </a:r>
            <a:endParaRPr lang="en-US" dirty="0">
              <a:solidFill>
                <a:srgbClr val="FFFFFF"/>
              </a:solidFill>
              <a:latin typeface="Helvetica"/>
              <a:cs typeface="Helvetica"/>
            </a:endParaRPr>
          </a:p>
        </p:txBody>
      </p:sp>
      <p:sp>
        <p:nvSpPr>
          <p:cNvPr id="3" name="Content Placeholder 2"/>
          <p:cNvSpPr>
            <a:spLocks noGrp="1"/>
          </p:cNvSpPr>
          <p:nvPr>
            <p:ph idx="1"/>
          </p:nvPr>
        </p:nvSpPr>
        <p:spPr>
          <a:xfrm>
            <a:off x="4373216" y="1113470"/>
            <a:ext cx="4770784" cy="5678582"/>
          </a:xfrm>
        </p:spPr>
        <p:txBody>
          <a:bodyPr>
            <a:normAutofit/>
          </a:bodyPr>
          <a:lstStyle/>
          <a:p>
            <a:pPr marL="0" indent="0">
              <a:buNone/>
            </a:pPr>
            <a:r>
              <a:rPr lang="en-US" sz="2800" b="1" dirty="0">
                <a:latin typeface="Arial"/>
                <a:cs typeface="Arial"/>
              </a:rPr>
              <a:t>Q1: What is </a:t>
            </a:r>
            <a:r>
              <a:rPr lang="en-US" sz="2800" dirty="0">
                <a:latin typeface="Arial"/>
                <a:cs typeface="Arial"/>
              </a:rPr>
              <a:t>epigenetics?</a:t>
            </a:r>
          </a:p>
          <a:p>
            <a:pPr marL="0" indent="0">
              <a:buNone/>
            </a:pPr>
            <a:r>
              <a:rPr lang="en-US" sz="2800" b="1" dirty="0">
                <a:latin typeface="Arial"/>
                <a:cs typeface="Arial"/>
              </a:rPr>
              <a:t>Q2: </a:t>
            </a:r>
            <a:r>
              <a:rPr lang="en-US" sz="2800" dirty="0">
                <a:latin typeface="Arial"/>
                <a:cs typeface="Arial"/>
              </a:rPr>
              <a:t>Epigenetic </a:t>
            </a:r>
            <a:r>
              <a:rPr lang="en-US" sz="2800" b="1" dirty="0">
                <a:latin typeface="Arial"/>
                <a:cs typeface="Arial"/>
              </a:rPr>
              <a:t>effect</a:t>
            </a:r>
            <a:r>
              <a:rPr lang="en-US" sz="2800" dirty="0">
                <a:latin typeface="Arial"/>
                <a:cs typeface="Arial"/>
              </a:rPr>
              <a:t> </a:t>
            </a:r>
            <a:r>
              <a:rPr lang="en-US" sz="2800" dirty="0" err="1">
                <a:latin typeface="Arial"/>
                <a:cs typeface="Arial"/>
              </a:rPr>
              <a:t>vs</a:t>
            </a:r>
            <a:r>
              <a:rPr lang="en-US" sz="2800" dirty="0">
                <a:latin typeface="Arial"/>
                <a:cs typeface="Arial"/>
              </a:rPr>
              <a:t> 	   	  	  </a:t>
            </a:r>
            <a:r>
              <a:rPr lang="en-US" sz="2800" b="1" dirty="0">
                <a:latin typeface="Arial"/>
                <a:cs typeface="Arial"/>
              </a:rPr>
              <a:t>inheritance</a:t>
            </a:r>
          </a:p>
          <a:p>
            <a:pPr marL="0" indent="0">
              <a:buNone/>
            </a:pPr>
            <a:r>
              <a:rPr lang="en-US" sz="2800" b="1" dirty="0">
                <a:latin typeface="Arial"/>
                <a:cs typeface="Arial"/>
              </a:rPr>
              <a:t>Q3: </a:t>
            </a:r>
            <a:r>
              <a:rPr lang="en-US" sz="2800" dirty="0">
                <a:latin typeface="Arial"/>
                <a:cs typeface="Arial"/>
              </a:rPr>
              <a:t>What are epigenetic 	  	 	  </a:t>
            </a:r>
            <a:r>
              <a:rPr lang="en-US" sz="2800" b="1" dirty="0">
                <a:latin typeface="Arial"/>
                <a:cs typeface="Arial"/>
              </a:rPr>
              <a:t>mechanisms</a:t>
            </a:r>
            <a:r>
              <a:rPr lang="en-US" sz="2800" dirty="0">
                <a:latin typeface="Arial"/>
                <a:cs typeface="Arial"/>
              </a:rPr>
              <a:t>? </a:t>
            </a:r>
          </a:p>
          <a:p>
            <a:pPr marL="0" indent="0">
              <a:buNone/>
            </a:pPr>
            <a:r>
              <a:rPr lang="en-US" sz="2800" b="1" dirty="0">
                <a:latin typeface="Arial"/>
                <a:cs typeface="Arial"/>
              </a:rPr>
              <a:t>Q4: </a:t>
            </a:r>
            <a:r>
              <a:rPr lang="en-US" sz="2800" dirty="0">
                <a:latin typeface="Arial"/>
                <a:cs typeface="Arial"/>
              </a:rPr>
              <a:t>How can we </a:t>
            </a:r>
            <a:r>
              <a:rPr lang="en-US" sz="2800" b="1" dirty="0">
                <a:latin typeface="Arial"/>
                <a:cs typeface="Arial"/>
              </a:rPr>
              <a:t>quantify</a:t>
            </a:r>
            <a:r>
              <a:rPr lang="en-US" sz="2800" dirty="0">
                <a:latin typeface="Arial"/>
                <a:cs typeface="Arial"/>
              </a:rPr>
              <a:t>  	 	  epigenetics?</a:t>
            </a:r>
          </a:p>
          <a:p>
            <a:pPr marL="0" indent="0">
              <a:buNone/>
            </a:pPr>
            <a:r>
              <a:rPr lang="en-US" sz="2800" b="1" dirty="0">
                <a:latin typeface="Arial"/>
                <a:cs typeface="Arial"/>
              </a:rPr>
              <a:t>Q5: </a:t>
            </a:r>
            <a:r>
              <a:rPr lang="en-US" sz="2800" dirty="0">
                <a:latin typeface="Arial"/>
                <a:cs typeface="Arial"/>
              </a:rPr>
              <a:t>What is the epigenetic 	 	  role in </a:t>
            </a:r>
            <a:r>
              <a:rPr lang="en-US" sz="2800" b="1" dirty="0">
                <a:latin typeface="Arial"/>
                <a:cs typeface="Arial"/>
              </a:rPr>
              <a:t>environmental 	 	  acclimatization</a:t>
            </a:r>
            <a:r>
              <a:rPr lang="en-US" sz="2800" dirty="0">
                <a:latin typeface="Arial"/>
                <a:cs typeface="Arial"/>
              </a:rPr>
              <a:t>?</a:t>
            </a:r>
            <a:endParaRPr lang="en-US" sz="2800" dirty="0">
              <a:latin typeface="Arial"/>
              <a:cs typeface="Arial"/>
            </a:endParaRPr>
          </a:p>
        </p:txBody>
      </p:sp>
      <p:cxnSp>
        <p:nvCxnSpPr>
          <p:cNvPr id="6" name="Straight Connector 5"/>
          <p:cNvCxnSpPr/>
          <p:nvPr/>
        </p:nvCxnSpPr>
        <p:spPr>
          <a:xfrm>
            <a:off x="823546" y="1724060"/>
            <a:ext cx="2582840"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pic>
        <p:nvPicPr>
          <p:cNvPr id="5" name="Picture 4" descr="Screen Shot 2019-02-24 at 10.37.1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839" y="3137525"/>
            <a:ext cx="3533302" cy="2067564"/>
          </a:xfrm>
          <a:prstGeom prst="rect">
            <a:avLst/>
          </a:prstGeom>
        </p:spPr>
      </p:pic>
    </p:spTree>
    <p:extLst>
      <p:ext uri="{BB962C8B-B14F-4D97-AF65-F5344CB8AC3E}">
        <p14:creationId xmlns:p14="http://schemas.microsoft.com/office/powerpoint/2010/main" val="185516899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4151755" cy="702208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cs typeface="Arial"/>
            </a:endParaRPr>
          </a:p>
        </p:txBody>
      </p:sp>
      <p:sp>
        <p:nvSpPr>
          <p:cNvPr id="2" name="Title 1"/>
          <p:cNvSpPr>
            <a:spLocks noGrp="1"/>
          </p:cNvSpPr>
          <p:nvPr>
            <p:ph type="title"/>
          </p:nvPr>
        </p:nvSpPr>
        <p:spPr>
          <a:xfrm>
            <a:off x="222397" y="189263"/>
            <a:ext cx="3683881" cy="1143000"/>
          </a:xfrm>
        </p:spPr>
        <p:txBody>
          <a:bodyPr>
            <a:normAutofit/>
          </a:bodyPr>
          <a:lstStyle/>
          <a:p>
            <a:pPr algn="l"/>
            <a:r>
              <a:rPr lang="en-US" sz="3600" dirty="0" smtClean="0">
                <a:solidFill>
                  <a:schemeClr val="bg1"/>
                </a:solidFill>
                <a:latin typeface="Arial"/>
                <a:cs typeface="Arial"/>
              </a:rPr>
              <a:t>DNA Methylation</a:t>
            </a:r>
            <a:endParaRPr lang="en-US" sz="3600" dirty="0">
              <a:solidFill>
                <a:schemeClr val="bg1"/>
              </a:solidFill>
            </a:endParaRPr>
          </a:p>
        </p:txBody>
      </p:sp>
      <p:sp>
        <p:nvSpPr>
          <p:cNvPr id="7" name="Content Placeholder 2"/>
          <p:cNvSpPr>
            <a:spLocks noGrp="1"/>
          </p:cNvSpPr>
          <p:nvPr>
            <p:ph idx="1"/>
          </p:nvPr>
        </p:nvSpPr>
        <p:spPr>
          <a:xfrm>
            <a:off x="211723" y="1600200"/>
            <a:ext cx="3694555" cy="4525963"/>
          </a:xfrm>
        </p:spPr>
        <p:txBody>
          <a:bodyPr>
            <a:normAutofit fontScale="77500" lnSpcReduction="20000"/>
          </a:bodyPr>
          <a:lstStyle/>
          <a:p>
            <a:r>
              <a:rPr lang="en-US" dirty="0" smtClean="0">
                <a:solidFill>
                  <a:schemeClr val="bg1">
                    <a:lumMod val="75000"/>
                  </a:schemeClr>
                </a:solidFill>
              </a:rPr>
              <a:t>Larvae of </a:t>
            </a:r>
            <a:r>
              <a:rPr lang="en-US" i="1" dirty="0" err="1" smtClean="0">
                <a:solidFill>
                  <a:schemeClr val="bg1">
                    <a:lumMod val="75000"/>
                  </a:schemeClr>
                </a:solidFill>
              </a:rPr>
              <a:t>Apis</a:t>
            </a:r>
            <a:r>
              <a:rPr lang="en-US" i="1" dirty="0" smtClean="0">
                <a:solidFill>
                  <a:schemeClr val="bg1">
                    <a:lumMod val="75000"/>
                  </a:schemeClr>
                </a:solidFill>
              </a:rPr>
              <a:t> </a:t>
            </a:r>
            <a:r>
              <a:rPr lang="en-US" i="1" dirty="0" err="1" smtClean="0">
                <a:solidFill>
                  <a:schemeClr val="bg1">
                    <a:lumMod val="75000"/>
                  </a:schemeClr>
                </a:solidFill>
              </a:rPr>
              <a:t>mellifera</a:t>
            </a:r>
            <a:r>
              <a:rPr lang="en-US" dirty="0" smtClean="0">
                <a:solidFill>
                  <a:schemeClr val="bg1">
                    <a:lumMod val="75000"/>
                  </a:schemeClr>
                </a:solidFill>
              </a:rPr>
              <a:t> (honey bees) can become either queen or workers</a:t>
            </a:r>
          </a:p>
          <a:p>
            <a:r>
              <a:rPr lang="en-US" dirty="0" smtClean="0">
                <a:solidFill>
                  <a:schemeClr val="bg1">
                    <a:lumMod val="75000"/>
                  </a:schemeClr>
                </a:solidFill>
              </a:rPr>
              <a:t>DNA methylation is known to regulate expression patterns if </a:t>
            </a:r>
            <a:r>
              <a:rPr lang="en-US" i="1" dirty="0" err="1" smtClean="0">
                <a:solidFill>
                  <a:schemeClr val="bg1">
                    <a:lumMod val="75000"/>
                  </a:schemeClr>
                </a:solidFill>
              </a:rPr>
              <a:t>dyactin</a:t>
            </a:r>
            <a:r>
              <a:rPr lang="en-US" i="1" dirty="0" smtClean="0">
                <a:solidFill>
                  <a:schemeClr val="bg1">
                    <a:lumMod val="75000"/>
                  </a:schemeClr>
                </a:solidFill>
              </a:rPr>
              <a:t> p62 </a:t>
            </a:r>
            <a:r>
              <a:rPr lang="en-US" dirty="0" smtClean="0">
                <a:solidFill>
                  <a:schemeClr val="bg1">
                    <a:lumMod val="75000"/>
                  </a:schemeClr>
                </a:solidFill>
              </a:rPr>
              <a:t>gene resulting in altered phenotypes</a:t>
            </a:r>
          </a:p>
          <a:p>
            <a:r>
              <a:rPr lang="en-US" dirty="0" smtClean="0">
                <a:solidFill>
                  <a:schemeClr val="bg1">
                    <a:lumMod val="75000"/>
                  </a:schemeClr>
                </a:solidFill>
              </a:rPr>
              <a:t>When fed royal jelly, repressed DNMT results in queen phenotype</a:t>
            </a:r>
            <a:endParaRPr lang="en-US" dirty="0">
              <a:solidFill>
                <a:schemeClr val="bg1">
                  <a:lumMod val="75000"/>
                </a:schemeClr>
              </a:solidFill>
            </a:endParaRPr>
          </a:p>
        </p:txBody>
      </p:sp>
      <p:pic>
        <p:nvPicPr>
          <p:cNvPr id="3" name="Picture 2" descr="Screen Shot 2019-02-27 at 4.39.15 PM.png"/>
          <p:cNvPicPr>
            <a:picLocks noChangeAspect="1"/>
          </p:cNvPicPr>
          <p:nvPr/>
        </p:nvPicPr>
        <p:blipFill rotWithShape="1">
          <a:blip r:embed="rId3">
            <a:extLst>
              <a:ext uri="{28A0092B-C50C-407E-A947-70E740481C1C}">
                <a14:useLocalDpi xmlns:a14="http://schemas.microsoft.com/office/drawing/2010/main" val="0"/>
              </a:ext>
            </a:extLst>
          </a:blip>
          <a:srcRect l="5840"/>
          <a:stretch/>
        </p:blipFill>
        <p:spPr>
          <a:xfrm>
            <a:off x="4186390" y="274205"/>
            <a:ext cx="4169646" cy="1711671"/>
          </a:xfrm>
          <a:prstGeom prst="rect">
            <a:avLst/>
          </a:prstGeom>
        </p:spPr>
      </p:pic>
      <p:pic>
        <p:nvPicPr>
          <p:cNvPr id="4" name="Picture 3" descr="Screen Shot 2019-02-27 at 4.39.2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0234" y="1939696"/>
            <a:ext cx="4162712" cy="2223019"/>
          </a:xfrm>
          <a:prstGeom prst="rect">
            <a:avLst/>
          </a:prstGeom>
        </p:spPr>
      </p:pic>
      <p:sp>
        <p:nvSpPr>
          <p:cNvPr id="9" name="TextBox 8"/>
          <p:cNvSpPr txBox="1"/>
          <p:nvPr/>
        </p:nvSpPr>
        <p:spPr>
          <a:xfrm>
            <a:off x="6765637" y="6604045"/>
            <a:ext cx="2508544" cy="276999"/>
          </a:xfrm>
          <a:prstGeom prst="rect">
            <a:avLst/>
          </a:prstGeom>
          <a:noFill/>
        </p:spPr>
        <p:txBody>
          <a:bodyPr wrap="none" rtlCol="0">
            <a:spAutoFit/>
          </a:bodyPr>
          <a:lstStyle/>
          <a:p>
            <a:r>
              <a:rPr lang="en-US" sz="1200" dirty="0" smtClean="0"/>
              <a:t>Shi et al. 2011; </a:t>
            </a:r>
            <a:r>
              <a:rPr lang="en-US" sz="1200" dirty="0" err="1" smtClean="0"/>
              <a:t>Kucharski</a:t>
            </a:r>
            <a:r>
              <a:rPr lang="en-US" sz="1200" dirty="0" smtClean="0"/>
              <a:t> et al. 2008</a:t>
            </a:r>
            <a:endParaRPr lang="en-US" sz="1200" dirty="0"/>
          </a:p>
        </p:txBody>
      </p:sp>
      <p:pic>
        <p:nvPicPr>
          <p:cNvPr id="11" name="Picture 10" descr="honeybee-whitebackground.adapt.945.1.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0479" y="0"/>
            <a:ext cx="1862008" cy="1044301"/>
          </a:xfrm>
          <a:prstGeom prst="rect">
            <a:avLst/>
          </a:prstGeom>
        </p:spPr>
      </p:pic>
      <p:pic>
        <p:nvPicPr>
          <p:cNvPr id="12" name="Picture 11" descr="honeybee-whitebackground.adapt.945.1.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1662" y="3465948"/>
            <a:ext cx="1862008" cy="1044301"/>
          </a:xfrm>
          <a:prstGeom prst="rect">
            <a:avLst/>
          </a:prstGeom>
        </p:spPr>
      </p:pic>
      <p:pic>
        <p:nvPicPr>
          <p:cNvPr id="6" name="Picture 5" descr="Screen Shot 2019-02-27 at 4.39.05 PM.png"/>
          <p:cNvPicPr>
            <a:picLocks noChangeAspect="1"/>
          </p:cNvPicPr>
          <p:nvPr/>
        </p:nvPicPr>
        <p:blipFill rotWithShape="1">
          <a:blip r:embed="rId6">
            <a:extLst>
              <a:ext uri="{28A0092B-C50C-407E-A947-70E740481C1C}">
                <a14:useLocalDpi xmlns:a14="http://schemas.microsoft.com/office/drawing/2010/main" val="0"/>
              </a:ext>
            </a:extLst>
          </a:blip>
          <a:srcRect r="2500"/>
          <a:stretch/>
        </p:blipFill>
        <p:spPr>
          <a:xfrm>
            <a:off x="4428846" y="4162715"/>
            <a:ext cx="3602179" cy="2532624"/>
          </a:xfrm>
          <a:prstGeom prst="rect">
            <a:avLst/>
          </a:prstGeom>
        </p:spPr>
      </p:pic>
    </p:spTree>
    <p:extLst>
      <p:ext uri="{BB962C8B-B14F-4D97-AF65-F5344CB8AC3E}">
        <p14:creationId xmlns:p14="http://schemas.microsoft.com/office/powerpoint/2010/main" val="341797565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23990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cs typeface="Arial"/>
            </a:endParaRPr>
          </a:p>
        </p:txBody>
      </p:sp>
      <p:sp>
        <p:nvSpPr>
          <p:cNvPr id="2" name="Title 1"/>
          <p:cNvSpPr>
            <a:spLocks noGrp="1"/>
          </p:cNvSpPr>
          <p:nvPr>
            <p:ph type="title"/>
          </p:nvPr>
        </p:nvSpPr>
        <p:spPr>
          <a:xfrm>
            <a:off x="222397" y="189263"/>
            <a:ext cx="8770090" cy="1143000"/>
          </a:xfrm>
        </p:spPr>
        <p:txBody>
          <a:bodyPr>
            <a:normAutofit/>
          </a:bodyPr>
          <a:lstStyle/>
          <a:p>
            <a:r>
              <a:rPr lang="en-US" sz="3600" dirty="0" smtClean="0">
                <a:solidFill>
                  <a:schemeClr val="bg1"/>
                </a:solidFill>
                <a:latin typeface="Arial"/>
                <a:cs typeface="Arial"/>
              </a:rPr>
              <a:t>DNA Methylation and Nutrition</a:t>
            </a:r>
            <a:endParaRPr lang="en-US" sz="3600" dirty="0">
              <a:solidFill>
                <a:schemeClr val="bg1"/>
              </a:solidFill>
            </a:endParaRPr>
          </a:p>
        </p:txBody>
      </p:sp>
      <p:pic>
        <p:nvPicPr>
          <p:cNvPr id="10" name="Picture 9" descr="Screen Shot 2019-02-27 at 4.52.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4636" y="1239900"/>
            <a:ext cx="7239000" cy="4139272"/>
          </a:xfrm>
          <a:prstGeom prst="rect">
            <a:avLst/>
          </a:prstGeom>
        </p:spPr>
      </p:pic>
      <p:pic>
        <p:nvPicPr>
          <p:cNvPr id="12" name="Picture 11" descr="honeybee-whitebackground.adapt.945.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0843" y="2527779"/>
            <a:ext cx="1862008" cy="1044301"/>
          </a:xfrm>
          <a:prstGeom prst="rect">
            <a:avLst/>
          </a:prstGeom>
        </p:spPr>
      </p:pic>
      <p:sp>
        <p:nvSpPr>
          <p:cNvPr id="13" name="Rectangle 12"/>
          <p:cNvSpPr/>
          <p:nvPr/>
        </p:nvSpPr>
        <p:spPr>
          <a:xfrm>
            <a:off x="1896636" y="2055091"/>
            <a:ext cx="1543909" cy="581808"/>
          </a:xfrm>
          <a:prstGeom prst="rect">
            <a:avLst/>
          </a:prstGeom>
          <a:noFill/>
          <a:ln w="444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006272" y="1230665"/>
            <a:ext cx="877455" cy="478063"/>
          </a:xfrm>
          <a:prstGeom prst="rect">
            <a:avLst/>
          </a:prstGeom>
          <a:noFill/>
          <a:ln w="444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761672" y="3518973"/>
            <a:ext cx="877455" cy="478063"/>
          </a:xfrm>
          <a:prstGeom prst="rect">
            <a:avLst/>
          </a:prstGeom>
          <a:noFill/>
          <a:ln w="444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6585526" y="2782373"/>
            <a:ext cx="877455" cy="478063"/>
          </a:xfrm>
          <a:prstGeom prst="rect">
            <a:avLst/>
          </a:prstGeom>
          <a:noFill/>
          <a:ln w="4445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7024253" y="3572080"/>
            <a:ext cx="877455" cy="478063"/>
          </a:xfrm>
          <a:prstGeom prst="rect">
            <a:avLst/>
          </a:prstGeom>
          <a:noFill/>
          <a:ln w="4445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6757611" y="5684369"/>
            <a:ext cx="2288194" cy="369332"/>
          </a:xfrm>
          <a:prstGeom prst="rect">
            <a:avLst/>
          </a:prstGeom>
          <a:noFill/>
          <a:ln>
            <a:solidFill>
              <a:schemeClr val="tx1"/>
            </a:solidFill>
          </a:ln>
        </p:spPr>
        <p:txBody>
          <a:bodyPr wrap="none" rtlCol="0">
            <a:spAutoFit/>
          </a:bodyPr>
          <a:lstStyle/>
          <a:p>
            <a:r>
              <a:rPr lang="en-US" dirty="0" smtClean="0"/>
              <a:t>Queen Bee Phenotype</a:t>
            </a:r>
            <a:endParaRPr lang="en-US" dirty="0"/>
          </a:p>
        </p:txBody>
      </p:sp>
      <p:sp>
        <p:nvSpPr>
          <p:cNvPr id="23" name="TextBox 22"/>
          <p:cNvSpPr txBox="1"/>
          <p:nvPr/>
        </p:nvSpPr>
        <p:spPr>
          <a:xfrm>
            <a:off x="7970978" y="6604091"/>
            <a:ext cx="1256925" cy="276999"/>
          </a:xfrm>
          <a:prstGeom prst="rect">
            <a:avLst/>
          </a:prstGeom>
          <a:noFill/>
        </p:spPr>
        <p:txBody>
          <a:bodyPr wrap="none" rtlCol="0">
            <a:spAutoFit/>
          </a:bodyPr>
          <a:lstStyle/>
          <a:p>
            <a:r>
              <a:rPr lang="en-US" sz="1200" dirty="0" smtClean="0"/>
              <a:t>Zhang et al. 2015</a:t>
            </a:r>
            <a:endParaRPr lang="en-US" sz="1200" dirty="0"/>
          </a:p>
        </p:txBody>
      </p:sp>
      <p:grpSp>
        <p:nvGrpSpPr>
          <p:cNvPr id="30" name="Group 29"/>
          <p:cNvGrpSpPr/>
          <p:nvPr/>
        </p:nvGrpSpPr>
        <p:grpSpPr>
          <a:xfrm>
            <a:off x="97309" y="4260273"/>
            <a:ext cx="1368963" cy="369332"/>
            <a:chOff x="97309" y="4260273"/>
            <a:chExt cx="1368963" cy="369332"/>
          </a:xfrm>
        </p:grpSpPr>
        <p:sp>
          <p:nvSpPr>
            <p:cNvPr id="18" name="TextBox 17"/>
            <p:cNvSpPr txBox="1"/>
            <p:nvPr/>
          </p:nvSpPr>
          <p:spPr>
            <a:xfrm>
              <a:off x="97309" y="4260273"/>
              <a:ext cx="1368963" cy="369332"/>
            </a:xfrm>
            <a:prstGeom prst="rect">
              <a:avLst/>
            </a:prstGeom>
            <a:noFill/>
            <a:ln>
              <a:solidFill>
                <a:schemeClr val="tx1"/>
              </a:solidFill>
            </a:ln>
          </p:spPr>
          <p:txBody>
            <a:bodyPr wrap="square" rtlCol="0">
              <a:spAutoFit/>
            </a:bodyPr>
            <a:lstStyle/>
            <a:p>
              <a:pPr algn="r"/>
              <a:r>
                <a:rPr lang="en-US" dirty="0" smtClean="0"/>
                <a:t>Nutrition</a:t>
              </a:r>
              <a:endParaRPr lang="en-US" dirty="0"/>
            </a:p>
          </p:txBody>
        </p:sp>
        <p:sp>
          <p:nvSpPr>
            <p:cNvPr id="24" name="Up Arrow 23"/>
            <p:cNvSpPr/>
            <p:nvPr/>
          </p:nvSpPr>
          <p:spPr>
            <a:xfrm>
              <a:off x="233942" y="4297097"/>
              <a:ext cx="272750" cy="286328"/>
            </a:xfrm>
            <a:prstGeom prst="upArrow">
              <a:avLst/>
            </a:prstGeom>
            <a:solidFill>
              <a:srgbClr val="0000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97309" y="5465188"/>
            <a:ext cx="2147455" cy="369332"/>
            <a:chOff x="738909" y="6119091"/>
            <a:chExt cx="2147455" cy="369332"/>
          </a:xfrm>
        </p:grpSpPr>
        <p:sp>
          <p:nvSpPr>
            <p:cNvPr id="20" name="TextBox 19"/>
            <p:cNvSpPr txBox="1"/>
            <p:nvPr/>
          </p:nvSpPr>
          <p:spPr>
            <a:xfrm>
              <a:off x="738909" y="6119091"/>
              <a:ext cx="2147455" cy="369332"/>
            </a:xfrm>
            <a:prstGeom prst="rect">
              <a:avLst/>
            </a:prstGeom>
            <a:noFill/>
            <a:ln>
              <a:solidFill>
                <a:schemeClr val="tx1"/>
              </a:solidFill>
            </a:ln>
          </p:spPr>
          <p:txBody>
            <a:bodyPr wrap="square" rtlCol="0">
              <a:spAutoFit/>
            </a:bodyPr>
            <a:lstStyle/>
            <a:p>
              <a:pPr algn="r"/>
              <a:r>
                <a:rPr lang="en-US" dirty="0" smtClean="0"/>
                <a:t>DNMT abundance</a:t>
              </a:r>
              <a:endParaRPr lang="en-US" dirty="0"/>
            </a:p>
          </p:txBody>
        </p:sp>
        <p:sp>
          <p:nvSpPr>
            <p:cNvPr id="28" name="Up Arrow 27"/>
            <p:cNvSpPr/>
            <p:nvPr/>
          </p:nvSpPr>
          <p:spPr>
            <a:xfrm>
              <a:off x="773544" y="6153606"/>
              <a:ext cx="272750" cy="286328"/>
            </a:xfrm>
            <a:prstGeom prst="upArrow">
              <a:avLst/>
            </a:prstGeom>
            <a:solidFill>
              <a:srgbClr val="0000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1240117" y="6419425"/>
            <a:ext cx="2009294" cy="369332"/>
            <a:chOff x="2147071" y="6419425"/>
            <a:chExt cx="2009294" cy="369332"/>
          </a:xfrm>
        </p:grpSpPr>
        <p:sp>
          <p:nvSpPr>
            <p:cNvPr id="21" name="TextBox 20"/>
            <p:cNvSpPr txBox="1"/>
            <p:nvPr/>
          </p:nvSpPr>
          <p:spPr>
            <a:xfrm>
              <a:off x="2147071" y="6419425"/>
              <a:ext cx="2009294" cy="369332"/>
            </a:xfrm>
            <a:prstGeom prst="rect">
              <a:avLst/>
            </a:prstGeom>
            <a:noFill/>
            <a:ln>
              <a:solidFill>
                <a:schemeClr val="tx1"/>
              </a:solidFill>
            </a:ln>
          </p:spPr>
          <p:txBody>
            <a:bodyPr wrap="square" rtlCol="0">
              <a:spAutoFit/>
            </a:bodyPr>
            <a:lstStyle/>
            <a:p>
              <a:pPr algn="r"/>
              <a:r>
                <a:rPr lang="en-US" dirty="0" smtClean="0"/>
                <a:t>Methylated DNA</a:t>
              </a:r>
              <a:endParaRPr lang="en-US" dirty="0"/>
            </a:p>
          </p:txBody>
        </p:sp>
        <p:sp>
          <p:nvSpPr>
            <p:cNvPr id="34" name="Up Arrow 33"/>
            <p:cNvSpPr/>
            <p:nvPr/>
          </p:nvSpPr>
          <p:spPr>
            <a:xfrm>
              <a:off x="2227717" y="6454151"/>
              <a:ext cx="272750" cy="286328"/>
            </a:xfrm>
            <a:prstGeom prst="upArrow">
              <a:avLst/>
            </a:prstGeom>
            <a:solidFill>
              <a:srgbClr val="0000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3930322" y="6040795"/>
            <a:ext cx="2477406" cy="369332"/>
            <a:chOff x="3930322" y="6040795"/>
            <a:chExt cx="2477406" cy="369332"/>
          </a:xfrm>
        </p:grpSpPr>
        <p:sp>
          <p:nvSpPr>
            <p:cNvPr id="27" name="TextBox 26"/>
            <p:cNvSpPr txBox="1"/>
            <p:nvPr/>
          </p:nvSpPr>
          <p:spPr>
            <a:xfrm>
              <a:off x="3930322" y="6040795"/>
              <a:ext cx="2477406" cy="369332"/>
            </a:xfrm>
            <a:prstGeom prst="rect">
              <a:avLst/>
            </a:prstGeom>
            <a:noFill/>
            <a:ln>
              <a:solidFill>
                <a:schemeClr val="tx1"/>
              </a:solidFill>
            </a:ln>
          </p:spPr>
          <p:txBody>
            <a:bodyPr wrap="square" rtlCol="0">
              <a:spAutoFit/>
            </a:bodyPr>
            <a:lstStyle/>
            <a:p>
              <a:pPr algn="r"/>
              <a:r>
                <a:rPr lang="en-US" i="1" dirty="0" err="1"/>
                <a:t>d</a:t>
              </a:r>
              <a:r>
                <a:rPr lang="en-US" i="1" dirty="0" err="1" smtClean="0"/>
                <a:t>ynactin</a:t>
              </a:r>
              <a:r>
                <a:rPr lang="en-US" i="1" dirty="0" smtClean="0"/>
                <a:t> </a:t>
              </a:r>
              <a:r>
                <a:rPr lang="en-US" dirty="0" smtClean="0"/>
                <a:t>expression</a:t>
              </a:r>
              <a:endParaRPr lang="en-US" i="1" dirty="0"/>
            </a:p>
          </p:txBody>
        </p:sp>
        <p:sp>
          <p:nvSpPr>
            <p:cNvPr id="36" name="Up Arrow 35"/>
            <p:cNvSpPr/>
            <p:nvPr/>
          </p:nvSpPr>
          <p:spPr>
            <a:xfrm rot="10800000">
              <a:off x="4035873" y="6086643"/>
              <a:ext cx="272750" cy="286328"/>
            </a:xfrm>
            <a:prstGeom prst="upArrow">
              <a:avLst/>
            </a:prstGeom>
            <a:solidFill>
              <a:srgbClr val="FF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8" name="Picture 37" descr="ih5kyTMJ_400x40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9832" y="4442077"/>
            <a:ext cx="1242292" cy="1242292"/>
          </a:xfrm>
          <a:prstGeom prst="rect">
            <a:avLst/>
          </a:prstGeom>
        </p:spPr>
      </p:pic>
      <p:cxnSp>
        <p:nvCxnSpPr>
          <p:cNvPr id="40" name="Straight Arrow Connector 39"/>
          <p:cNvCxnSpPr/>
          <p:nvPr/>
        </p:nvCxnSpPr>
        <p:spPr>
          <a:xfrm>
            <a:off x="900545" y="4664240"/>
            <a:ext cx="103910" cy="749567"/>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1256416" y="5854524"/>
            <a:ext cx="467874" cy="518448"/>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flipV="1">
            <a:off x="3370555" y="6266264"/>
            <a:ext cx="467874" cy="329594"/>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V="1">
            <a:off x="6446986" y="5892125"/>
            <a:ext cx="287535" cy="39723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pic>
        <p:nvPicPr>
          <p:cNvPr id="52" name="Picture 51" descr="download.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0994" y="2435513"/>
            <a:ext cx="1039123" cy="1561523"/>
          </a:xfrm>
          <a:prstGeom prst="rect">
            <a:avLst/>
          </a:prstGeom>
        </p:spPr>
      </p:pic>
    </p:spTree>
    <p:extLst>
      <p:ext uri="{BB962C8B-B14F-4D97-AF65-F5344CB8AC3E}">
        <p14:creationId xmlns:p14="http://schemas.microsoft.com/office/powerpoint/2010/main" val="71704208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3883128"/>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cs typeface="Arial"/>
            </a:endParaRPr>
          </a:p>
        </p:txBody>
      </p:sp>
      <p:sp>
        <p:nvSpPr>
          <p:cNvPr id="2" name="Title 1"/>
          <p:cNvSpPr>
            <a:spLocks noGrp="1"/>
          </p:cNvSpPr>
          <p:nvPr>
            <p:ph type="title"/>
          </p:nvPr>
        </p:nvSpPr>
        <p:spPr>
          <a:xfrm>
            <a:off x="222397" y="189263"/>
            <a:ext cx="6577876" cy="1143000"/>
          </a:xfrm>
        </p:spPr>
        <p:txBody>
          <a:bodyPr>
            <a:noAutofit/>
          </a:bodyPr>
          <a:lstStyle/>
          <a:p>
            <a:pPr algn="l"/>
            <a:r>
              <a:rPr lang="en-US" sz="3600" dirty="0" smtClean="0">
                <a:solidFill>
                  <a:schemeClr val="bg1"/>
                </a:solidFill>
                <a:latin typeface="Arial"/>
                <a:cs typeface="Arial"/>
              </a:rPr>
              <a:t>Chromatin Structure</a:t>
            </a:r>
            <a:endParaRPr lang="en-US" sz="3600" dirty="0">
              <a:solidFill>
                <a:schemeClr val="bg1"/>
              </a:solidFill>
            </a:endParaRPr>
          </a:p>
        </p:txBody>
      </p:sp>
      <p:sp>
        <p:nvSpPr>
          <p:cNvPr id="4" name="Content Placeholder 2"/>
          <p:cNvSpPr>
            <a:spLocks noGrp="1"/>
          </p:cNvSpPr>
          <p:nvPr>
            <p:ph idx="1"/>
          </p:nvPr>
        </p:nvSpPr>
        <p:spPr>
          <a:xfrm>
            <a:off x="338723" y="1500146"/>
            <a:ext cx="3694555" cy="2382982"/>
          </a:xfrm>
        </p:spPr>
        <p:txBody>
          <a:bodyPr>
            <a:normAutofit fontScale="77500" lnSpcReduction="20000"/>
          </a:bodyPr>
          <a:lstStyle/>
          <a:p>
            <a:pPr marL="0" indent="0">
              <a:buNone/>
            </a:pPr>
            <a:r>
              <a:rPr lang="en-US" dirty="0">
                <a:solidFill>
                  <a:schemeClr val="bg1">
                    <a:lumMod val="75000"/>
                  </a:schemeClr>
                </a:solidFill>
              </a:rPr>
              <a:t>Histone modifications are:</a:t>
            </a:r>
          </a:p>
          <a:p>
            <a:pPr lvl="1"/>
            <a:r>
              <a:rPr lang="en-US" dirty="0">
                <a:solidFill>
                  <a:schemeClr val="bg1">
                    <a:lumMod val="75000"/>
                  </a:schemeClr>
                </a:solidFill>
              </a:rPr>
              <a:t>Methylation</a:t>
            </a:r>
          </a:p>
          <a:p>
            <a:pPr lvl="1"/>
            <a:r>
              <a:rPr lang="en-US" dirty="0">
                <a:solidFill>
                  <a:schemeClr val="bg1">
                    <a:lumMod val="75000"/>
                  </a:schemeClr>
                </a:solidFill>
              </a:rPr>
              <a:t>Phosphorylation</a:t>
            </a:r>
          </a:p>
          <a:p>
            <a:pPr lvl="1"/>
            <a:r>
              <a:rPr lang="en-US" dirty="0">
                <a:solidFill>
                  <a:schemeClr val="bg1">
                    <a:lumMod val="75000"/>
                  </a:schemeClr>
                </a:solidFill>
              </a:rPr>
              <a:t>Acetylation</a:t>
            </a:r>
          </a:p>
          <a:p>
            <a:pPr lvl="1"/>
            <a:r>
              <a:rPr lang="en-US" dirty="0" err="1">
                <a:solidFill>
                  <a:schemeClr val="bg1">
                    <a:lumMod val="75000"/>
                  </a:schemeClr>
                </a:solidFill>
              </a:rPr>
              <a:t>Ubiquitylation</a:t>
            </a:r>
            <a:endParaRPr lang="en-US" dirty="0">
              <a:solidFill>
                <a:schemeClr val="bg1">
                  <a:lumMod val="75000"/>
                </a:schemeClr>
              </a:solidFill>
            </a:endParaRPr>
          </a:p>
          <a:p>
            <a:pPr lvl="1"/>
            <a:r>
              <a:rPr lang="en-US" dirty="0" err="1">
                <a:solidFill>
                  <a:schemeClr val="bg1">
                    <a:lumMod val="75000"/>
                  </a:schemeClr>
                </a:solidFill>
              </a:rPr>
              <a:t>Sumoylation</a:t>
            </a:r>
            <a:endParaRPr lang="en-US" dirty="0">
              <a:solidFill>
                <a:schemeClr val="bg1">
                  <a:lumMod val="75000"/>
                </a:schemeClr>
              </a:solidFill>
            </a:endParaRPr>
          </a:p>
        </p:txBody>
      </p:sp>
      <p:sp>
        <p:nvSpPr>
          <p:cNvPr id="3" name="Rectangle 2"/>
          <p:cNvSpPr/>
          <p:nvPr/>
        </p:nvSpPr>
        <p:spPr>
          <a:xfrm>
            <a:off x="5276274" y="6558047"/>
            <a:ext cx="4572000" cy="276999"/>
          </a:xfrm>
          <a:prstGeom prst="rect">
            <a:avLst/>
          </a:prstGeom>
        </p:spPr>
        <p:txBody>
          <a:bodyPr>
            <a:spAutoFit/>
          </a:bodyPr>
          <a:lstStyle/>
          <a:p>
            <a:r>
              <a:rPr lang="en-US" sz="1200" dirty="0"/>
              <a:t>https://</a:t>
            </a:r>
            <a:r>
              <a:rPr lang="en-US" sz="1200" dirty="0" err="1"/>
              <a:t>www.whatisepigenetics.com</a:t>
            </a:r>
            <a:r>
              <a:rPr lang="en-US" sz="1200" dirty="0"/>
              <a:t>/histone-modifications/</a:t>
            </a:r>
          </a:p>
        </p:txBody>
      </p:sp>
      <p:pic>
        <p:nvPicPr>
          <p:cNvPr id="6" name="Picture 5" descr="histone_structur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69113"/>
            <a:ext cx="9144000" cy="1992051"/>
          </a:xfrm>
          <a:prstGeom prst="rect">
            <a:avLst/>
          </a:prstGeom>
        </p:spPr>
      </p:pic>
      <p:sp>
        <p:nvSpPr>
          <p:cNvPr id="7" name="Rectangle 6"/>
          <p:cNvSpPr/>
          <p:nvPr/>
        </p:nvSpPr>
        <p:spPr>
          <a:xfrm>
            <a:off x="5133119" y="1507074"/>
            <a:ext cx="3860790" cy="1938992"/>
          </a:xfrm>
          <a:prstGeom prst="rect">
            <a:avLst/>
          </a:prstGeom>
        </p:spPr>
        <p:txBody>
          <a:bodyPr wrap="square">
            <a:spAutoFit/>
          </a:bodyPr>
          <a:lstStyle/>
          <a:p>
            <a:r>
              <a:rPr lang="en-US" sz="2400" dirty="0" smtClean="0">
                <a:solidFill>
                  <a:schemeClr val="bg1"/>
                </a:solidFill>
              </a:rPr>
              <a:t>Histone modifications can </a:t>
            </a:r>
            <a:r>
              <a:rPr lang="en-US" sz="2400" dirty="0">
                <a:solidFill>
                  <a:schemeClr val="bg1"/>
                </a:solidFill>
              </a:rPr>
              <a:t>impact gene expression by altering chromatin structure or recruiting histone modifiers </a:t>
            </a:r>
          </a:p>
        </p:txBody>
      </p:sp>
    </p:spTree>
    <p:extLst>
      <p:ext uri="{BB962C8B-B14F-4D97-AF65-F5344CB8AC3E}">
        <p14:creationId xmlns:p14="http://schemas.microsoft.com/office/powerpoint/2010/main" val="221869306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4151755" cy="702208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cs typeface="Arial"/>
            </a:endParaRPr>
          </a:p>
        </p:txBody>
      </p:sp>
      <p:sp>
        <p:nvSpPr>
          <p:cNvPr id="2" name="Title 1"/>
          <p:cNvSpPr>
            <a:spLocks noGrp="1"/>
          </p:cNvSpPr>
          <p:nvPr>
            <p:ph type="title"/>
          </p:nvPr>
        </p:nvSpPr>
        <p:spPr>
          <a:xfrm>
            <a:off x="222397" y="0"/>
            <a:ext cx="3683881" cy="1143000"/>
          </a:xfrm>
        </p:spPr>
        <p:txBody>
          <a:bodyPr>
            <a:normAutofit/>
          </a:bodyPr>
          <a:lstStyle/>
          <a:p>
            <a:pPr algn="l"/>
            <a:r>
              <a:rPr lang="en-US" sz="3600" dirty="0" smtClean="0">
                <a:solidFill>
                  <a:schemeClr val="bg1"/>
                </a:solidFill>
                <a:latin typeface="Arial"/>
                <a:cs typeface="Arial"/>
              </a:rPr>
              <a:t>Non-coding RNA</a:t>
            </a:r>
            <a:endParaRPr lang="en-US" sz="3600" dirty="0">
              <a:solidFill>
                <a:schemeClr val="bg1"/>
              </a:solidFill>
            </a:endParaRPr>
          </a:p>
        </p:txBody>
      </p:sp>
      <p:sp>
        <p:nvSpPr>
          <p:cNvPr id="6" name="Content Placeholder 2"/>
          <p:cNvSpPr>
            <a:spLocks noGrp="1"/>
          </p:cNvSpPr>
          <p:nvPr>
            <p:ph idx="1"/>
          </p:nvPr>
        </p:nvSpPr>
        <p:spPr>
          <a:xfrm>
            <a:off x="211723" y="1600200"/>
            <a:ext cx="3694555" cy="4525963"/>
          </a:xfrm>
        </p:spPr>
        <p:txBody>
          <a:bodyPr>
            <a:normAutofit fontScale="85000" lnSpcReduction="10000"/>
          </a:bodyPr>
          <a:lstStyle/>
          <a:p>
            <a:r>
              <a:rPr lang="en-US" dirty="0" smtClean="0">
                <a:solidFill>
                  <a:schemeClr val="bg1">
                    <a:lumMod val="75000"/>
                  </a:schemeClr>
                </a:solidFill>
              </a:rPr>
              <a:t>Formation of RNA structures that facilitate the recruitment of chromatin modifiers</a:t>
            </a:r>
          </a:p>
          <a:p>
            <a:r>
              <a:rPr lang="en-US" dirty="0" smtClean="0">
                <a:solidFill>
                  <a:schemeClr val="bg1">
                    <a:lumMod val="75000"/>
                  </a:schemeClr>
                </a:solidFill>
              </a:rPr>
              <a:t>Can be horizontally transferred between cells </a:t>
            </a:r>
          </a:p>
          <a:p>
            <a:r>
              <a:rPr lang="en-US" dirty="0" smtClean="0">
                <a:solidFill>
                  <a:schemeClr val="bg1">
                    <a:lumMod val="75000"/>
                  </a:schemeClr>
                </a:solidFill>
              </a:rPr>
              <a:t>Can be methylated like DNA </a:t>
            </a:r>
            <a:r>
              <a:rPr lang="en-US" dirty="0" smtClean="0">
                <a:solidFill>
                  <a:schemeClr val="bg1">
                    <a:lumMod val="75000"/>
                  </a:schemeClr>
                </a:solidFill>
                <a:sym typeface="Wingdings"/>
              </a:rPr>
              <a:t> </a:t>
            </a:r>
            <a:r>
              <a:rPr lang="en-US" dirty="0" err="1" smtClean="0">
                <a:solidFill>
                  <a:schemeClr val="bg1">
                    <a:lumMod val="75000"/>
                  </a:schemeClr>
                </a:solidFill>
                <a:sym typeface="Wingdings"/>
              </a:rPr>
              <a:t>refered</a:t>
            </a:r>
            <a:r>
              <a:rPr lang="en-US" dirty="0" smtClean="0">
                <a:solidFill>
                  <a:schemeClr val="bg1">
                    <a:lumMod val="75000"/>
                  </a:schemeClr>
                </a:solidFill>
                <a:sym typeface="Wingdings"/>
              </a:rPr>
              <a:t> to as “</a:t>
            </a:r>
            <a:r>
              <a:rPr lang="en-US" dirty="0" err="1" smtClean="0">
                <a:solidFill>
                  <a:schemeClr val="bg1">
                    <a:lumMod val="75000"/>
                  </a:schemeClr>
                </a:solidFill>
                <a:sym typeface="Wingdings"/>
              </a:rPr>
              <a:t>epitranscriptome</a:t>
            </a:r>
            <a:r>
              <a:rPr lang="en-US" dirty="0" smtClean="0">
                <a:solidFill>
                  <a:schemeClr val="bg1">
                    <a:lumMod val="75000"/>
                  </a:schemeClr>
                </a:solidFill>
                <a:sym typeface="Wingdings"/>
              </a:rPr>
              <a:t>”</a:t>
            </a:r>
            <a:endParaRPr lang="en-US" dirty="0">
              <a:solidFill>
                <a:schemeClr val="bg1">
                  <a:lumMod val="75000"/>
                </a:schemeClr>
              </a:solidFill>
            </a:endParaRPr>
          </a:p>
        </p:txBody>
      </p:sp>
      <p:pic>
        <p:nvPicPr>
          <p:cNvPr id="3" name="Picture 2" descr="Type+of+RNA+molecules+RNA+ncRNA+mRNA+snRNA+snoRNA+tRNA+RNAi+Other+rRN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1755" y="0"/>
            <a:ext cx="5080000" cy="3810000"/>
          </a:xfrm>
          <a:prstGeom prst="rect">
            <a:avLst/>
          </a:prstGeom>
        </p:spPr>
      </p:pic>
      <p:pic>
        <p:nvPicPr>
          <p:cNvPr id="7" name="Picture 6" descr="image003-11.jpg"/>
          <p:cNvPicPr>
            <a:picLocks noChangeAspect="1"/>
          </p:cNvPicPr>
          <p:nvPr/>
        </p:nvPicPr>
        <p:blipFill rotWithShape="1">
          <a:blip r:embed="rId4">
            <a:extLst>
              <a:ext uri="{28A0092B-C50C-407E-A947-70E740481C1C}">
                <a14:useLocalDpi xmlns:a14="http://schemas.microsoft.com/office/drawing/2010/main" val="0"/>
              </a:ext>
            </a:extLst>
          </a:blip>
          <a:srcRect l="2221" t="3676" r="1479" b="25618"/>
          <a:stretch/>
        </p:blipFill>
        <p:spPr>
          <a:xfrm>
            <a:off x="4209480" y="4860636"/>
            <a:ext cx="4807518" cy="1593273"/>
          </a:xfrm>
          <a:prstGeom prst="rect">
            <a:avLst/>
          </a:prstGeom>
        </p:spPr>
      </p:pic>
    </p:spTree>
    <p:extLst>
      <p:ext uri="{BB962C8B-B14F-4D97-AF65-F5344CB8AC3E}">
        <p14:creationId xmlns:p14="http://schemas.microsoft.com/office/powerpoint/2010/main" val="216054209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25306" y="2089964"/>
            <a:ext cx="4374952" cy="4525963"/>
          </a:xfrm>
        </p:spPr>
        <p:txBody>
          <a:bodyPr>
            <a:normAutofit fontScale="85000" lnSpcReduction="10000"/>
          </a:bodyPr>
          <a:lstStyle/>
          <a:p>
            <a:r>
              <a:rPr lang="en-US" dirty="0" smtClean="0">
                <a:latin typeface="Arial"/>
                <a:cs typeface="Arial"/>
              </a:rPr>
              <a:t>DNA Methylation</a:t>
            </a:r>
          </a:p>
          <a:p>
            <a:pPr lvl="1"/>
            <a:r>
              <a:rPr lang="en-US" dirty="0" err="1" smtClean="0">
                <a:latin typeface="Arial"/>
                <a:cs typeface="Arial"/>
              </a:rPr>
              <a:t>CpG</a:t>
            </a:r>
            <a:r>
              <a:rPr lang="en-US" dirty="0" smtClean="0">
                <a:latin typeface="Arial"/>
                <a:cs typeface="Arial"/>
              </a:rPr>
              <a:t> O/E</a:t>
            </a:r>
          </a:p>
          <a:p>
            <a:pPr lvl="1"/>
            <a:r>
              <a:rPr lang="en-US" dirty="0" smtClean="0">
                <a:latin typeface="Arial"/>
                <a:cs typeface="Arial"/>
              </a:rPr>
              <a:t>Global </a:t>
            </a:r>
            <a:r>
              <a:rPr lang="en-US" dirty="0">
                <a:latin typeface="Arial"/>
                <a:cs typeface="Arial"/>
              </a:rPr>
              <a:t>DNA methylation</a:t>
            </a:r>
          </a:p>
          <a:p>
            <a:pPr lvl="1"/>
            <a:r>
              <a:rPr lang="en-US" dirty="0" smtClean="0">
                <a:latin typeface="Arial"/>
                <a:cs typeface="Arial"/>
              </a:rPr>
              <a:t>Bisulfite </a:t>
            </a:r>
            <a:r>
              <a:rPr lang="en-US" dirty="0">
                <a:latin typeface="Arial"/>
                <a:cs typeface="Arial"/>
              </a:rPr>
              <a:t>sequencing </a:t>
            </a:r>
            <a:r>
              <a:rPr lang="en-US" dirty="0" smtClean="0">
                <a:latin typeface="Arial"/>
                <a:cs typeface="Arial"/>
              </a:rPr>
              <a:t>methods</a:t>
            </a:r>
          </a:p>
          <a:p>
            <a:r>
              <a:rPr lang="en-US" dirty="0" smtClean="0">
                <a:latin typeface="Arial"/>
                <a:cs typeface="Arial"/>
              </a:rPr>
              <a:t>Histone Modifications</a:t>
            </a:r>
          </a:p>
          <a:p>
            <a:pPr lvl="1"/>
            <a:r>
              <a:rPr lang="en-US" dirty="0" smtClean="0">
                <a:latin typeface="Arial"/>
                <a:cs typeface="Arial"/>
              </a:rPr>
              <a:t>Histone extraction and </a:t>
            </a:r>
            <a:r>
              <a:rPr lang="en-US" dirty="0" err="1" smtClean="0">
                <a:latin typeface="Arial"/>
                <a:cs typeface="Arial"/>
              </a:rPr>
              <a:t>immuno</a:t>
            </a:r>
            <a:r>
              <a:rPr lang="en-US" dirty="0" smtClean="0">
                <a:latin typeface="Arial"/>
                <a:cs typeface="Arial"/>
              </a:rPr>
              <a:t>-detection</a:t>
            </a:r>
          </a:p>
          <a:p>
            <a:pPr lvl="1"/>
            <a:r>
              <a:rPr lang="en-US" dirty="0" err="1" smtClean="0">
                <a:latin typeface="Arial"/>
                <a:cs typeface="Arial"/>
              </a:rPr>
              <a:t>ChIP</a:t>
            </a:r>
            <a:r>
              <a:rPr lang="en-US" dirty="0">
                <a:latin typeface="Arial"/>
                <a:cs typeface="Arial"/>
              </a:rPr>
              <a:t> </a:t>
            </a:r>
            <a:r>
              <a:rPr lang="en-US" dirty="0" smtClean="0">
                <a:latin typeface="Arial"/>
                <a:cs typeface="Arial"/>
              </a:rPr>
              <a:t>sequencing</a:t>
            </a:r>
          </a:p>
          <a:p>
            <a:r>
              <a:rPr lang="en-US" dirty="0" smtClean="0">
                <a:latin typeface="Arial"/>
                <a:cs typeface="Arial"/>
              </a:rPr>
              <a:t>Noncoding RNAs</a:t>
            </a:r>
          </a:p>
          <a:p>
            <a:pPr lvl="1"/>
            <a:r>
              <a:rPr lang="en-US" dirty="0" err="1" smtClean="0">
                <a:latin typeface="Arial"/>
                <a:cs typeface="Arial"/>
              </a:rPr>
              <a:t>sRNA</a:t>
            </a:r>
            <a:r>
              <a:rPr lang="en-US" dirty="0" smtClean="0">
                <a:latin typeface="Arial"/>
                <a:cs typeface="Arial"/>
              </a:rPr>
              <a:t> sequencing</a:t>
            </a:r>
          </a:p>
          <a:p>
            <a:endParaRPr lang="en-US" dirty="0" smtClean="0">
              <a:latin typeface="Arial"/>
              <a:cs typeface="Arial"/>
            </a:endParaRPr>
          </a:p>
          <a:p>
            <a:pPr marL="457200" lvl="1" indent="0">
              <a:buNone/>
            </a:pPr>
            <a:endParaRPr lang="en-US" dirty="0" smtClean="0">
              <a:latin typeface="Arial"/>
              <a:cs typeface="Arial"/>
            </a:endParaRPr>
          </a:p>
        </p:txBody>
      </p:sp>
      <p:sp>
        <p:nvSpPr>
          <p:cNvPr id="4" name="Rectangle 3"/>
          <p:cNvSpPr/>
          <p:nvPr/>
        </p:nvSpPr>
        <p:spPr>
          <a:xfrm>
            <a:off x="0" y="0"/>
            <a:ext cx="4151755" cy="702208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cs typeface="Arial"/>
            </a:endParaRPr>
          </a:p>
        </p:txBody>
      </p:sp>
      <p:sp>
        <p:nvSpPr>
          <p:cNvPr id="2" name="Title 1"/>
          <p:cNvSpPr>
            <a:spLocks noGrp="1"/>
          </p:cNvSpPr>
          <p:nvPr>
            <p:ph type="title"/>
          </p:nvPr>
        </p:nvSpPr>
        <p:spPr>
          <a:xfrm>
            <a:off x="-37080" y="277010"/>
            <a:ext cx="4635153" cy="1143000"/>
          </a:xfrm>
        </p:spPr>
        <p:txBody>
          <a:bodyPr>
            <a:normAutofit fontScale="90000"/>
          </a:bodyPr>
          <a:lstStyle/>
          <a:p>
            <a:pPr algn="l"/>
            <a:r>
              <a:rPr lang="en-US" sz="4000" b="1" dirty="0" smtClean="0">
                <a:solidFill>
                  <a:srgbClr val="FFFFFF"/>
                </a:solidFill>
                <a:latin typeface="Arial"/>
                <a:cs typeface="Arial"/>
              </a:rPr>
              <a:t>Q4: </a:t>
            </a:r>
            <a:r>
              <a:rPr lang="en-US" sz="4000" dirty="0">
                <a:solidFill>
                  <a:srgbClr val="FFFFFF"/>
                </a:solidFill>
                <a:latin typeface="Arial"/>
                <a:cs typeface="Arial"/>
              </a:rPr>
              <a:t>How can </a:t>
            </a:r>
            <a:r>
              <a:rPr lang="en-US" sz="4000" dirty="0" smtClean="0">
                <a:solidFill>
                  <a:srgbClr val="FFFFFF"/>
                </a:solidFill>
                <a:latin typeface="Arial"/>
                <a:cs typeface="Arial"/>
              </a:rPr>
              <a:t>we quantify epigenetics </a:t>
            </a:r>
            <a:r>
              <a:rPr lang="en-US" dirty="0">
                <a:solidFill>
                  <a:srgbClr val="FFFFFF"/>
                </a:solidFill>
                <a:latin typeface="Arial"/>
                <a:cs typeface="Arial"/>
              </a:rPr>
              <a:t>	  	 	  		</a:t>
            </a:r>
          </a:p>
        </p:txBody>
      </p:sp>
    </p:spTree>
    <p:extLst>
      <p:ext uri="{BB962C8B-B14F-4D97-AF65-F5344CB8AC3E}">
        <p14:creationId xmlns:p14="http://schemas.microsoft.com/office/powerpoint/2010/main" val="46082382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80" y="277010"/>
            <a:ext cx="4635153" cy="1143000"/>
          </a:xfrm>
        </p:spPr>
        <p:txBody>
          <a:bodyPr>
            <a:normAutofit fontScale="90000"/>
          </a:bodyPr>
          <a:lstStyle/>
          <a:p>
            <a:pPr algn="l"/>
            <a:r>
              <a:rPr lang="en-US" sz="4000" b="1" dirty="0">
                <a:solidFill>
                  <a:srgbClr val="FFFFFF"/>
                </a:solidFill>
                <a:latin typeface="Arial"/>
                <a:cs typeface="Arial"/>
              </a:rPr>
              <a:t>Q5: </a:t>
            </a:r>
            <a:r>
              <a:rPr lang="en-US" sz="4000" dirty="0">
                <a:solidFill>
                  <a:srgbClr val="FFFFFF"/>
                </a:solidFill>
                <a:latin typeface="Arial"/>
                <a:cs typeface="Arial"/>
              </a:rPr>
              <a:t>How can </a:t>
            </a:r>
            <a:r>
              <a:rPr lang="en-US" sz="4000" dirty="0" smtClean="0">
                <a:solidFill>
                  <a:srgbClr val="FFFFFF"/>
                </a:solidFill>
                <a:latin typeface="Arial"/>
                <a:cs typeface="Arial"/>
              </a:rPr>
              <a:t>we quantify epigenetics </a:t>
            </a:r>
            <a:r>
              <a:rPr lang="en-US" dirty="0">
                <a:solidFill>
                  <a:srgbClr val="FFFFFF"/>
                </a:solidFill>
                <a:latin typeface="Arial"/>
                <a:cs typeface="Arial"/>
              </a:rPr>
              <a:t>	  	 	  		</a:t>
            </a:r>
          </a:p>
        </p:txBody>
      </p:sp>
      <p:pic>
        <p:nvPicPr>
          <p:cNvPr id="6" name="Picture 5" descr="Screen Shot 2019-02-27 at 6.12.4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1730"/>
            <a:ext cx="9144000" cy="6236600"/>
          </a:xfrm>
          <a:prstGeom prst="rect">
            <a:avLst/>
          </a:prstGeom>
        </p:spPr>
      </p:pic>
      <p:sp>
        <p:nvSpPr>
          <p:cNvPr id="7" name="Rectangle 6"/>
          <p:cNvSpPr/>
          <p:nvPr/>
        </p:nvSpPr>
        <p:spPr>
          <a:xfrm>
            <a:off x="103910" y="733055"/>
            <a:ext cx="8878455" cy="1373909"/>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12665" y="3616033"/>
            <a:ext cx="8878455" cy="1279236"/>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Screen Shot 2019-02-27 at 6.13.16 PM.png"/>
          <p:cNvPicPr>
            <a:picLocks noChangeAspect="1"/>
          </p:cNvPicPr>
          <p:nvPr/>
        </p:nvPicPr>
        <p:blipFill rotWithShape="1">
          <a:blip r:embed="rId3">
            <a:extLst>
              <a:ext uri="{28A0092B-C50C-407E-A947-70E740481C1C}">
                <a14:useLocalDpi xmlns:a14="http://schemas.microsoft.com/office/drawing/2010/main" val="0"/>
              </a:ext>
            </a:extLst>
          </a:blip>
          <a:srcRect t="67688"/>
          <a:stretch/>
        </p:blipFill>
        <p:spPr>
          <a:xfrm>
            <a:off x="0" y="4895269"/>
            <a:ext cx="9259450" cy="1982487"/>
          </a:xfrm>
          <a:prstGeom prst="rect">
            <a:avLst/>
          </a:prstGeom>
        </p:spPr>
      </p:pic>
      <p:sp>
        <p:nvSpPr>
          <p:cNvPr id="10" name="Rectangle 9"/>
          <p:cNvSpPr/>
          <p:nvPr/>
        </p:nvSpPr>
        <p:spPr>
          <a:xfrm>
            <a:off x="103910" y="4874483"/>
            <a:ext cx="8878455" cy="1798790"/>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526944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19192"/>
            <a:ext cx="4151755" cy="6877191"/>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1345" y="-13089"/>
            <a:ext cx="4247811" cy="845493"/>
          </a:xfrm>
        </p:spPr>
        <p:txBody>
          <a:bodyPr>
            <a:noAutofit/>
          </a:bodyPr>
          <a:lstStyle/>
          <a:p>
            <a:pPr marL="0" indent="0">
              <a:buNone/>
            </a:pPr>
            <a:r>
              <a:rPr lang="en-US" sz="2800" dirty="0" smtClean="0">
                <a:solidFill>
                  <a:srgbClr val="FFFFFF"/>
                </a:solidFill>
                <a:latin typeface="Arial"/>
                <a:cs typeface="Arial"/>
              </a:rPr>
              <a:t>DNA Methylation: </a:t>
            </a:r>
          </a:p>
          <a:p>
            <a:pPr marL="0" indent="0">
              <a:buNone/>
            </a:pPr>
            <a:r>
              <a:rPr lang="en-US" sz="2800" dirty="0" err="1" smtClean="0">
                <a:solidFill>
                  <a:srgbClr val="FFFFFF"/>
                </a:solidFill>
                <a:latin typeface="Arial"/>
                <a:cs typeface="Arial"/>
              </a:rPr>
              <a:t>CpG</a:t>
            </a:r>
            <a:r>
              <a:rPr lang="en-US" sz="2800" dirty="0" smtClean="0">
                <a:solidFill>
                  <a:srgbClr val="FFFFFF"/>
                </a:solidFill>
                <a:latin typeface="Arial"/>
                <a:cs typeface="Arial"/>
              </a:rPr>
              <a:t> Observed/Expected</a:t>
            </a:r>
          </a:p>
        </p:txBody>
      </p:sp>
      <p:pic>
        <p:nvPicPr>
          <p:cNvPr id="40" name="Picture 39" descr="Screen Shot 2019-02-27 at 6.30.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5817" y="3043757"/>
            <a:ext cx="4468091" cy="659043"/>
          </a:xfrm>
          <a:prstGeom prst="rect">
            <a:avLst/>
          </a:prstGeom>
        </p:spPr>
      </p:pic>
      <p:sp>
        <p:nvSpPr>
          <p:cNvPr id="41" name="Content Placeholder 2"/>
          <p:cNvSpPr txBox="1">
            <a:spLocks/>
          </p:cNvSpPr>
          <p:nvPr/>
        </p:nvSpPr>
        <p:spPr>
          <a:xfrm>
            <a:off x="211723" y="1600200"/>
            <a:ext cx="3694555"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solidFill>
                  <a:schemeClr val="bg1">
                    <a:lumMod val="75000"/>
                  </a:schemeClr>
                </a:solidFill>
              </a:rPr>
              <a:t>Methylated </a:t>
            </a:r>
            <a:r>
              <a:rPr lang="en-US" dirty="0" err="1" smtClean="0">
                <a:solidFill>
                  <a:schemeClr val="bg1">
                    <a:lumMod val="75000"/>
                  </a:schemeClr>
                </a:solidFill>
              </a:rPr>
              <a:t>cytosines</a:t>
            </a:r>
            <a:r>
              <a:rPr lang="en-US" dirty="0" smtClean="0">
                <a:solidFill>
                  <a:schemeClr val="bg1">
                    <a:lumMod val="75000"/>
                  </a:schemeClr>
                </a:solidFill>
              </a:rPr>
              <a:t> convert to </a:t>
            </a:r>
            <a:r>
              <a:rPr lang="en-US" dirty="0" err="1" smtClean="0">
                <a:solidFill>
                  <a:schemeClr val="bg1">
                    <a:lumMod val="75000"/>
                  </a:schemeClr>
                </a:solidFill>
              </a:rPr>
              <a:t>thymines</a:t>
            </a:r>
            <a:r>
              <a:rPr lang="en-US" dirty="0" smtClean="0">
                <a:solidFill>
                  <a:schemeClr val="bg1">
                    <a:lumMod val="75000"/>
                  </a:schemeClr>
                </a:solidFill>
              </a:rPr>
              <a:t> over time</a:t>
            </a:r>
          </a:p>
        </p:txBody>
      </p:sp>
    </p:spTree>
    <p:extLst>
      <p:ext uri="{BB962C8B-B14F-4D97-AF65-F5344CB8AC3E}">
        <p14:creationId xmlns:p14="http://schemas.microsoft.com/office/powerpoint/2010/main" val="296006681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19191"/>
            <a:ext cx="9144000" cy="110646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1345" y="241780"/>
            <a:ext cx="9165345" cy="845493"/>
          </a:xfrm>
        </p:spPr>
        <p:txBody>
          <a:bodyPr>
            <a:noAutofit/>
          </a:bodyPr>
          <a:lstStyle/>
          <a:p>
            <a:pPr marL="0" indent="0" algn="ctr">
              <a:buNone/>
            </a:pPr>
            <a:r>
              <a:rPr lang="en-US" sz="2800" dirty="0" smtClean="0">
                <a:solidFill>
                  <a:srgbClr val="FFFFFF"/>
                </a:solidFill>
                <a:latin typeface="Arial"/>
                <a:cs typeface="Arial"/>
              </a:rPr>
              <a:t>DNA Methylation: </a:t>
            </a:r>
            <a:r>
              <a:rPr lang="en-US" sz="2800" dirty="0" err="1" smtClean="0">
                <a:solidFill>
                  <a:srgbClr val="FFFFFF"/>
                </a:solidFill>
                <a:latin typeface="Arial"/>
                <a:cs typeface="Arial"/>
              </a:rPr>
              <a:t>CpG</a:t>
            </a:r>
            <a:r>
              <a:rPr lang="en-US" sz="2800" dirty="0" smtClean="0">
                <a:solidFill>
                  <a:srgbClr val="FFFFFF"/>
                </a:solidFill>
                <a:latin typeface="Arial"/>
                <a:cs typeface="Arial"/>
              </a:rPr>
              <a:t> Observed/Expected</a:t>
            </a:r>
          </a:p>
        </p:txBody>
      </p:sp>
      <p:pic>
        <p:nvPicPr>
          <p:cNvPr id="39" name="Picture 38" descr="Screen Shot 2019-02-26 at 5.39.1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6661"/>
            <a:ext cx="9144000" cy="4638612"/>
          </a:xfrm>
          <a:prstGeom prst="rect">
            <a:avLst/>
          </a:prstGeom>
        </p:spPr>
      </p:pic>
      <p:sp>
        <p:nvSpPr>
          <p:cNvPr id="2" name="TextBox 1"/>
          <p:cNvSpPr txBox="1"/>
          <p:nvPr/>
        </p:nvSpPr>
        <p:spPr>
          <a:xfrm>
            <a:off x="7123545" y="6592455"/>
            <a:ext cx="1858126" cy="276999"/>
          </a:xfrm>
          <a:prstGeom prst="rect">
            <a:avLst/>
          </a:prstGeom>
          <a:noFill/>
        </p:spPr>
        <p:txBody>
          <a:bodyPr wrap="none" rtlCol="0">
            <a:spAutoFit/>
          </a:bodyPr>
          <a:lstStyle/>
          <a:p>
            <a:r>
              <a:rPr lang="en-US" sz="1200" dirty="0" err="1" smtClean="0"/>
              <a:t>Dimond</a:t>
            </a:r>
            <a:r>
              <a:rPr lang="en-US" sz="1200" dirty="0" smtClean="0"/>
              <a:t> and Roberts, 2016</a:t>
            </a:r>
            <a:endParaRPr lang="en-US" sz="1200" dirty="0"/>
          </a:p>
        </p:txBody>
      </p:sp>
    </p:spTree>
    <p:extLst>
      <p:ext uri="{BB962C8B-B14F-4D97-AF65-F5344CB8AC3E}">
        <p14:creationId xmlns:p14="http://schemas.microsoft.com/office/powerpoint/2010/main" val="47822669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0" y="-19191"/>
            <a:ext cx="4151755" cy="702208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72783" y="-13089"/>
            <a:ext cx="5015236" cy="845493"/>
          </a:xfrm>
        </p:spPr>
        <p:txBody>
          <a:bodyPr>
            <a:noAutofit/>
          </a:bodyPr>
          <a:lstStyle/>
          <a:p>
            <a:pPr marL="457200" lvl="1" indent="0">
              <a:buNone/>
            </a:pPr>
            <a:r>
              <a:rPr lang="en-US" dirty="0" smtClean="0">
                <a:solidFill>
                  <a:srgbClr val="FFFFFF"/>
                </a:solidFill>
                <a:latin typeface="Arial"/>
                <a:cs typeface="Arial"/>
              </a:rPr>
              <a:t>DNA Methylation: </a:t>
            </a:r>
          </a:p>
          <a:p>
            <a:pPr marL="457200" lvl="1" indent="0">
              <a:buNone/>
            </a:pPr>
            <a:r>
              <a:rPr lang="en-US" dirty="0" smtClean="0">
                <a:solidFill>
                  <a:srgbClr val="FFFFFF"/>
                </a:solidFill>
                <a:latin typeface="Arial"/>
                <a:cs typeface="Arial"/>
              </a:rPr>
              <a:t>Global DNA Methylation</a:t>
            </a:r>
          </a:p>
          <a:p>
            <a:pPr marL="457200" lvl="1" indent="0">
              <a:buNone/>
            </a:pPr>
            <a:endParaRPr lang="en-US" sz="3200" dirty="0" smtClean="0">
              <a:latin typeface="Arial"/>
              <a:cs typeface="Arial"/>
            </a:endParaRPr>
          </a:p>
        </p:txBody>
      </p:sp>
      <p:sp>
        <p:nvSpPr>
          <p:cNvPr id="19" name="Content Placeholder 2"/>
          <p:cNvSpPr txBox="1">
            <a:spLocks/>
          </p:cNvSpPr>
          <p:nvPr/>
        </p:nvSpPr>
        <p:spPr>
          <a:xfrm>
            <a:off x="211723" y="1600200"/>
            <a:ext cx="3694555" cy="4525963"/>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solidFill>
                  <a:schemeClr val="bg1">
                    <a:lumMod val="75000"/>
                  </a:schemeClr>
                </a:solidFill>
              </a:rPr>
              <a:t>DNA is bound to strip-wells </a:t>
            </a:r>
          </a:p>
          <a:p>
            <a:r>
              <a:rPr lang="en-US" dirty="0" smtClean="0">
                <a:solidFill>
                  <a:schemeClr val="bg1">
                    <a:lumMod val="75000"/>
                  </a:schemeClr>
                </a:solidFill>
              </a:rPr>
              <a:t>Methylated fraction of DNA is detected using capture and detection anti-bodies</a:t>
            </a:r>
          </a:p>
          <a:p>
            <a:r>
              <a:rPr lang="en-US" dirty="0" smtClean="0">
                <a:solidFill>
                  <a:schemeClr val="bg1">
                    <a:lumMod val="75000"/>
                  </a:schemeClr>
                </a:solidFill>
              </a:rPr>
              <a:t>Quantified </a:t>
            </a:r>
            <a:r>
              <a:rPr lang="en-US" dirty="0" err="1" smtClean="0">
                <a:solidFill>
                  <a:schemeClr val="bg1">
                    <a:lumMod val="75000"/>
                  </a:schemeClr>
                </a:solidFill>
              </a:rPr>
              <a:t>colormetrically</a:t>
            </a:r>
            <a:r>
              <a:rPr lang="en-US" dirty="0" smtClean="0">
                <a:solidFill>
                  <a:schemeClr val="bg1">
                    <a:lumMod val="75000"/>
                  </a:schemeClr>
                </a:solidFill>
              </a:rPr>
              <a:t> on a spectrophotometer</a:t>
            </a:r>
            <a:endParaRPr lang="en-US" dirty="0">
              <a:solidFill>
                <a:schemeClr val="bg1">
                  <a:lumMod val="75000"/>
                </a:schemeClr>
              </a:solidFill>
            </a:endParaRPr>
          </a:p>
        </p:txBody>
      </p:sp>
      <p:pic>
        <p:nvPicPr>
          <p:cNvPr id="2" name="Picture 1" descr="Screen Shot 2019-02-27 at 6.41.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1754" y="142643"/>
            <a:ext cx="4992245" cy="2355212"/>
          </a:xfrm>
          <a:prstGeom prst="rect">
            <a:avLst/>
          </a:prstGeom>
        </p:spPr>
      </p:pic>
      <p:sp>
        <p:nvSpPr>
          <p:cNvPr id="5" name="TextBox 4"/>
          <p:cNvSpPr txBox="1"/>
          <p:nvPr/>
        </p:nvSpPr>
        <p:spPr>
          <a:xfrm>
            <a:off x="7777595" y="6638729"/>
            <a:ext cx="1366405" cy="276999"/>
          </a:xfrm>
          <a:prstGeom prst="rect">
            <a:avLst/>
          </a:prstGeom>
          <a:noFill/>
        </p:spPr>
        <p:txBody>
          <a:bodyPr wrap="none" rtlCol="0">
            <a:spAutoFit/>
          </a:bodyPr>
          <a:lstStyle/>
          <a:p>
            <a:r>
              <a:rPr lang="en-US" sz="1200" dirty="0" smtClean="0"/>
              <a:t>Putnam et al. 2016 </a:t>
            </a:r>
            <a:endParaRPr lang="en-US" sz="1200" dirty="0"/>
          </a:p>
        </p:txBody>
      </p:sp>
      <p:pic>
        <p:nvPicPr>
          <p:cNvPr id="13" name="Picture 12" descr="Screen Shot 2019-02-27 at 9.05.5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1754" y="3151909"/>
            <a:ext cx="4992246" cy="2480423"/>
          </a:xfrm>
          <a:prstGeom prst="rect">
            <a:avLst/>
          </a:prstGeom>
        </p:spPr>
      </p:pic>
    </p:spTree>
    <p:extLst>
      <p:ext uri="{BB962C8B-B14F-4D97-AF65-F5344CB8AC3E}">
        <p14:creationId xmlns:p14="http://schemas.microsoft.com/office/powerpoint/2010/main" val="347338757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4406950" y="3813113"/>
            <a:ext cx="4799580" cy="2068345"/>
            <a:chOff x="3473009" y="1929972"/>
            <a:chExt cx="5670992" cy="2290222"/>
          </a:xfrm>
        </p:grpSpPr>
        <p:pic>
          <p:nvPicPr>
            <p:cNvPr id="6" name="Picture 5" descr="bisulfate-conversion.png"/>
            <p:cNvPicPr>
              <a:picLocks noChangeAspect="1"/>
            </p:cNvPicPr>
            <p:nvPr/>
          </p:nvPicPr>
          <p:blipFill rotWithShape="1">
            <a:blip r:embed="rId3">
              <a:extLst>
                <a:ext uri="{28A0092B-C50C-407E-A947-70E740481C1C}">
                  <a14:useLocalDpi xmlns:a14="http://schemas.microsoft.com/office/drawing/2010/main" val="0"/>
                </a:ext>
              </a:extLst>
            </a:blip>
            <a:srcRect l="46539" b="77719"/>
            <a:stretch/>
          </p:blipFill>
          <p:spPr>
            <a:xfrm>
              <a:off x="3473009" y="1929972"/>
              <a:ext cx="5670992" cy="1015230"/>
            </a:xfrm>
            <a:prstGeom prst="rect">
              <a:avLst/>
            </a:prstGeom>
          </p:spPr>
        </p:pic>
        <p:pic>
          <p:nvPicPr>
            <p:cNvPr id="7" name="Picture 6" descr="bisulfate-conversion.png"/>
            <p:cNvPicPr>
              <a:picLocks noChangeAspect="1"/>
            </p:cNvPicPr>
            <p:nvPr/>
          </p:nvPicPr>
          <p:blipFill rotWithShape="1">
            <a:blip r:embed="rId3">
              <a:extLst>
                <a:ext uri="{28A0092B-C50C-407E-A947-70E740481C1C}">
                  <a14:useLocalDpi xmlns:a14="http://schemas.microsoft.com/office/drawing/2010/main" val="0"/>
                </a:ext>
              </a:extLst>
            </a:blip>
            <a:srcRect l="46539" t="49707" b="27786"/>
            <a:stretch/>
          </p:blipFill>
          <p:spPr>
            <a:xfrm>
              <a:off x="3475935" y="2672270"/>
              <a:ext cx="5668066" cy="1024964"/>
            </a:xfrm>
            <a:prstGeom prst="rect">
              <a:avLst/>
            </a:prstGeom>
          </p:spPr>
        </p:pic>
        <p:sp>
          <p:nvSpPr>
            <p:cNvPr id="8" name="Rectangle 7"/>
            <p:cNvSpPr/>
            <p:nvPr/>
          </p:nvSpPr>
          <p:spPr>
            <a:xfrm>
              <a:off x="4372256" y="2171755"/>
              <a:ext cx="176972" cy="1336625"/>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253365" y="2171756"/>
              <a:ext cx="326466" cy="1336625"/>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280216" y="2171755"/>
              <a:ext cx="326466" cy="1336625"/>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6953122" y="2171755"/>
              <a:ext cx="188229" cy="1336625"/>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8167355" y="2171755"/>
              <a:ext cx="188229" cy="1336625"/>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flipH="1" flipV="1">
              <a:off x="4653331" y="3508382"/>
              <a:ext cx="600034" cy="40873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7332999" y="3508382"/>
              <a:ext cx="568291" cy="40873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5183130" y="3811242"/>
              <a:ext cx="2295058" cy="408952"/>
            </a:xfrm>
            <a:prstGeom prst="rect">
              <a:avLst/>
            </a:prstGeom>
            <a:noFill/>
          </p:spPr>
          <p:txBody>
            <a:bodyPr wrap="none" rtlCol="0">
              <a:spAutoFit/>
            </a:bodyPr>
            <a:lstStyle/>
            <a:p>
              <a:r>
                <a:rPr lang="en-US" dirty="0" smtClean="0">
                  <a:latin typeface="Arial"/>
                  <a:cs typeface="Arial"/>
                </a:rPr>
                <a:t>Methylation Sites</a:t>
              </a:r>
            </a:p>
          </p:txBody>
        </p:sp>
      </p:grpSp>
      <p:sp>
        <p:nvSpPr>
          <p:cNvPr id="31" name="TextBox 30"/>
          <p:cNvSpPr txBox="1"/>
          <p:nvPr/>
        </p:nvSpPr>
        <p:spPr>
          <a:xfrm>
            <a:off x="5705354" y="6642429"/>
            <a:ext cx="3529056" cy="246221"/>
          </a:xfrm>
          <a:prstGeom prst="rect">
            <a:avLst/>
          </a:prstGeom>
          <a:noFill/>
        </p:spPr>
        <p:txBody>
          <a:bodyPr wrap="none" rtlCol="0">
            <a:spAutoFit/>
          </a:bodyPr>
          <a:lstStyle/>
          <a:p>
            <a:r>
              <a:rPr lang="en-US" sz="1000" dirty="0"/>
              <a:t>https://</a:t>
            </a:r>
            <a:r>
              <a:rPr lang="en-US" sz="1000" dirty="0" err="1"/>
              <a:t>www.zymoresearch.com</a:t>
            </a:r>
            <a:r>
              <a:rPr lang="en-US" sz="1000" dirty="0"/>
              <a:t>/pages/bisulfite-beginner-guide</a:t>
            </a:r>
          </a:p>
        </p:txBody>
      </p:sp>
      <p:sp>
        <p:nvSpPr>
          <p:cNvPr id="33" name="Rectangle 32"/>
          <p:cNvSpPr/>
          <p:nvPr/>
        </p:nvSpPr>
        <p:spPr>
          <a:xfrm>
            <a:off x="0" y="-19191"/>
            <a:ext cx="4151755" cy="702208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1345" y="-13089"/>
            <a:ext cx="4247811" cy="845493"/>
          </a:xfrm>
        </p:spPr>
        <p:txBody>
          <a:bodyPr>
            <a:noAutofit/>
          </a:bodyPr>
          <a:lstStyle/>
          <a:p>
            <a:pPr marL="0" indent="0">
              <a:buNone/>
            </a:pPr>
            <a:r>
              <a:rPr lang="en-US" sz="2800" dirty="0" smtClean="0">
                <a:solidFill>
                  <a:srgbClr val="FFFFFF"/>
                </a:solidFill>
                <a:latin typeface="Arial"/>
                <a:cs typeface="Arial"/>
              </a:rPr>
              <a:t>DNA Methylation: Bisulfite Sequencing</a:t>
            </a:r>
          </a:p>
          <a:p>
            <a:pPr marL="457200" lvl="1" indent="0">
              <a:buNone/>
            </a:pPr>
            <a:endParaRPr lang="en-US" sz="3200" dirty="0" smtClean="0">
              <a:latin typeface="Arial"/>
              <a:cs typeface="Arial"/>
            </a:endParaRPr>
          </a:p>
        </p:txBody>
      </p:sp>
      <p:pic>
        <p:nvPicPr>
          <p:cNvPr id="35" name="Picture 34" descr="c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8076" y="1303132"/>
            <a:ext cx="2758756" cy="1696635"/>
          </a:xfrm>
          <a:prstGeom prst="rect">
            <a:avLst/>
          </a:prstGeom>
        </p:spPr>
      </p:pic>
      <p:sp>
        <p:nvSpPr>
          <p:cNvPr id="36" name="Right Arrow 35"/>
          <p:cNvSpPr/>
          <p:nvPr/>
        </p:nvSpPr>
        <p:spPr>
          <a:xfrm>
            <a:off x="5317795" y="672326"/>
            <a:ext cx="2494761" cy="630805"/>
          </a:xfrm>
          <a:prstGeom prst="rightArrow">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Bisulfite Conversion</a:t>
            </a:r>
            <a:endParaRPr lang="en-US" dirty="0"/>
          </a:p>
        </p:txBody>
      </p:sp>
      <p:sp>
        <p:nvSpPr>
          <p:cNvPr id="19" name="Content Placeholder 2"/>
          <p:cNvSpPr txBox="1">
            <a:spLocks/>
          </p:cNvSpPr>
          <p:nvPr/>
        </p:nvSpPr>
        <p:spPr>
          <a:xfrm>
            <a:off x="211723" y="1600200"/>
            <a:ext cx="3694555" cy="452596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solidFill>
                  <a:schemeClr val="bg1">
                    <a:lumMod val="75000"/>
                  </a:schemeClr>
                </a:solidFill>
              </a:rPr>
              <a:t>Gold standard</a:t>
            </a:r>
          </a:p>
          <a:p>
            <a:r>
              <a:rPr lang="en-US" dirty="0" err="1" smtClean="0">
                <a:solidFill>
                  <a:schemeClr val="bg1">
                    <a:lumMod val="75000"/>
                  </a:schemeClr>
                </a:solidFill>
              </a:rPr>
              <a:t>Unmethylated</a:t>
            </a:r>
            <a:r>
              <a:rPr lang="en-US" dirty="0" smtClean="0">
                <a:solidFill>
                  <a:schemeClr val="bg1">
                    <a:lumMod val="75000"/>
                  </a:schemeClr>
                </a:solidFill>
              </a:rPr>
              <a:t> </a:t>
            </a:r>
            <a:r>
              <a:rPr lang="en-US" dirty="0" err="1" smtClean="0">
                <a:solidFill>
                  <a:schemeClr val="bg1">
                    <a:lumMod val="75000"/>
                  </a:schemeClr>
                </a:solidFill>
              </a:rPr>
              <a:t>cytosines</a:t>
            </a:r>
            <a:r>
              <a:rPr lang="en-US" dirty="0" smtClean="0">
                <a:solidFill>
                  <a:schemeClr val="bg1">
                    <a:lumMod val="75000"/>
                  </a:schemeClr>
                </a:solidFill>
              </a:rPr>
              <a:t> undergo hard bisulfite treatment</a:t>
            </a:r>
          </a:p>
          <a:p>
            <a:r>
              <a:rPr lang="en-US" dirty="0" smtClean="0">
                <a:solidFill>
                  <a:schemeClr val="bg1">
                    <a:lumMod val="75000"/>
                  </a:schemeClr>
                </a:solidFill>
              </a:rPr>
              <a:t>Methylated </a:t>
            </a:r>
            <a:r>
              <a:rPr lang="en-US" dirty="0" err="1" smtClean="0">
                <a:solidFill>
                  <a:schemeClr val="bg1">
                    <a:lumMod val="75000"/>
                  </a:schemeClr>
                </a:solidFill>
              </a:rPr>
              <a:t>cytosines</a:t>
            </a:r>
            <a:r>
              <a:rPr lang="en-US" dirty="0" smtClean="0">
                <a:solidFill>
                  <a:schemeClr val="bg1">
                    <a:lumMod val="75000"/>
                  </a:schemeClr>
                </a:solidFill>
              </a:rPr>
              <a:t> are immune to this conversion</a:t>
            </a:r>
          </a:p>
          <a:p>
            <a:endParaRPr lang="en-US" dirty="0">
              <a:solidFill>
                <a:schemeClr val="bg1">
                  <a:lumMod val="75000"/>
                </a:schemeClr>
              </a:solidFill>
            </a:endParaRPr>
          </a:p>
        </p:txBody>
      </p:sp>
    </p:spTree>
    <p:extLst>
      <p:ext uri="{BB962C8B-B14F-4D97-AF65-F5344CB8AC3E}">
        <p14:creationId xmlns:p14="http://schemas.microsoft.com/office/powerpoint/2010/main" val="229152753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4151755" cy="702208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1912" y="626809"/>
            <a:ext cx="3874259" cy="1143000"/>
          </a:xfrm>
        </p:spPr>
        <p:txBody>
          <a:bodyPr>
            <a:normAutofit fontScale="90000"/>
          </a:bodyPr>
          <a:lstStyle/>
          <a:p>
            <a:pPr marL="0" indent="0" algn="l"/>
            <a:r>
              <a:rPr lang="en-US" b="1" dirty="0">
                <a:solidFill>
                  <a:srgbClr val="FFFFFF"/>
                </a:solidFill>
                <a:latin typeface="Arial"/>
                <a:cs typeface="Arial"/>
              </a:rPr>
              <a:t>Q1: </a:t>
            </a:r>
            <a:r>
              <a:rPr lang="en-US" dirty="0">
                <a:solidFill>
                  <a:srgbClr val="FFFFFF"/>
                </a:solidFill>
                <a:latin typeface="Arial"/>
                <a:cs typeface="Arial"/>
              </a:rPr>
              <a:t>What is phenotypic plasticity?</a:t>
            </a:r>
          </a:p>
        </p:txBody>
      </p:sp>
      <p:sp>
        <p:nvSpPr>
          <p:cNvPr id="3" name="Content Placeholder 2"/>
          <p:cNvSpPr>
            <a:spLocks noGrp="1"/>
          </p:cNvSpPr>
          <p:nvPr>
            <p:ph idx="1"/>
          </p:nvPr>
        </p:nvSpPr>
        <p:spPr>
          <a:xfrm>
            <a:off x="411912" y="2733141"/>
            <a:ext cx="3268133" cy="3201224"/>
          </a:xfrm>
          <a:solidFill>
            <a:schemeClr val="bg1">
              <a:lumMod val="75000"/>
              <a:alpha val="61000"/>
            </a:schemeClr>
          </a:solidFill>
          <a:ln>
            <a:solidFill>
              <a:schemeClr val="tx1"/>
            </a:solidFill>
          </a:ln>
          <a:effectLst/>
        </p:spPr>
        <p:txBody>
          <a:bodyPr>
            <a:normAutofit/>
          </a:bodyPr>
          <a:lstStyle/>
          <a:p>
            <a:pPr marL="0" indent="0" algn="ctr">
              <a:buNone/>
            </a:pPr>
            <a:r>
              <a:rPr lang="en-US" dirty="0" smtClean="0">
                <a:latin typeface="Arial"/>
                <a:cs typeface="Arial"/>
              </a:rPr>
              <a:t>“</a:t>
            </a:r>
            <a:r>
              <a:rPr lang="en-US" dirty="0">
                <a:latin typeface="Arial"/>
                <a:cs typeface="Arial"/>
              </a:rPr>
              <a:t>The ability of </a:t>
            </a:r>
            <a:r>
              <a:rPr lang="en-US" dirty="0" smtClean="0">
                <a:latin typeface="Arial"/>
                <a:cs typeface="Arial"/>
              </a:rPr>
              <a:t>one </a:t>
            </a:r>
            <a:r>
              <a:rPr lang="en-US" dirty="0">
                <a:latin typeface="Arial"/>
                <a:cs typeface="Arial"/>
              </a:rPr>
              <a:t>genotype to express different phenotypes in different </a:t>
            </a:r>
            <a:r>
              <a:rPr lang="en-US" dirty="0" smtClean="0">
                <a:latin typeface="Arial"/>
                <a:cs typeface="Arial"/>
              </a:rPr>
              <a:t>environments</a:t>
            </a:r>
            <a:r>
              <a:rPr lang="en-US" dirty="0" smtClean="0">
                <a:latin typeface="Arial"/>
                <a:cs typeface="Arial"/>
              </a:rPr>
              <a:t>” </a:t>
            </a:r>
            <a:endParaRPr lang="en-US" dirty="0">
              <a:latin typeface="Arial"/>
              <a:cs typeface="Arial"/>
            </a:endParaRPr>
          </a:p>
        </p:txBody>
      </p:sp>
      <p:pic>
        <p:nvPicPr>
          <p:cNvPr id="4" name="Picture 3" descr="118.jpg"/>
          <p:cNvPicPr>
            <a:picLocks noChangeAspect="1"/>
          </p:cNvPicPr>
          <p:nvPr/>
        </p:nvPicPr>
        <p:blipFill rotWithShape="1">
          <a:blip r:embed="rId3">
            <a:extLst>
              <a:ext uri="{BEBA8EAE-BF5A-486C-A8C5-ECC9F3942E4B}">
                <a14:imgProps xmlns:a14="http://schemas.microsoft.com/office/drawing/2010/main">
                  <a14:imgLayer r:embed="rId4">
                    <a14:imgEffect>
                      <a14:backgroundRemoval t="54413" b="95251" l="10000" r="91000">
                        <a14:foregroundMark x1="57250" y1="77765" x2="57250" y2="77765"/>
                        <a14:foregroundMark x1="62333" y1="75419" x2="62333" y2="75419"/>
                        <a14:foregroundMark x1="71167" y1="68324" x2="71167" y2="68324"/>
                        <a14:foregroundMark x1="74083" y1="63184" x2="74083" y2="63184"/>
                        <a14:foregroundMark x1="64500" y1="64525" x2="64500" y2="64525"/>
                        <a14:foregroundMark x1="81167" y1="76313" x2="81167" y2="76313"/>
                        <a14:foregroundMark x1="70750" y1="56760" x2="70750" y2="56760"/>
                        <a14:foregroundMark x1="41000" y1="69665" x2="41000" y2="69665"/>
                        <a14:foregroundMark x1="37833" y1="81732" x2="37833" y2="81732"/>
                        <a14:foregroundMark x1="35667" y1="84860" x2="35667" y2="84860"/>
                        <a14:foregroundMark x1="33500" y1="83408" x2="33500" y2="83408"/>
                        <a14:foregroundMark x1="22000" y1="89218" x2="22000" y2="89218"/>
                        <a14:foregroundMark x1="20417" y1="90112" x2="20417" y2="90112"/>
                        <a14:foregroundMark x1="25500" y1="92737" x2="25500" y2="92737"/>
                        <a14:foregroundMark x1="67417" y1="71229" x2="67417" y2="71229"/>
                        <a14:foregroundMark x1="88583" y1="65698" x2="88583" y2="65698"/>
                        <a14:foregroundMark x1="91083" y1="68715" x2="91083" y2="68715"/>
                        <a14:foregroundMark x1="83500" y1="73464" x2="83500" y2="73464"/>
                        <a14:foregroundMark x1="68333" y1="61229" x2="68333" y2="61229"/>
                        <a14:foregroundMark x1="59917" y1="62570" x2="59917" y2="62570"/>
                        <a14:foregroundMark x1="65250" y1="69106" x2="65250" y2="69106"/>
                        <a14:foregroundMark x1="51500" y1="72905" x2="51500" y2="72905"/>
                        <a14:foregroundMark x1="48583" y1="76983" x2="48583" y2="76983"/>
                        <a14:foregroundMark x1="40333" y1="80391" x2="40333" y2="80391"/>
                        <a14:foregroundMark x1="17250" y1="91285" x2="17250" y2="91285"/>
                        <a14:foregroundMark x1="23083" y1="92235" x2="23083" y2="92235"/>
                        <a14:foregroundMark x1="35083" y1="71341" x2="35083" y2="71341"/>
                      </a14:backgroundRemoval>
                    </a14:imgEffect>
                  </a14:imgLayer>
                </a14:imgProps>
              </a:ext>
              <a:ext uri="{28A0092B-C50C-407E-A947-70E740481C1C}">
                <a14:useLocalDpi xmlns:a14="http://schemas.microsoft.com/office/drawing/2010/main" val="0"/>
              </a:ext>
            </a:extLst>
          </a:blip>
          <a:srcRect t="54012"/>
          <a:stretch/>
        </p:blipFill>
        <p:spPr>
          <a:xfrm>
            <a:off x="4617806" y="5087038"/>
            <a:ext cx="1959354" cy="1344082"/>
          </a:xfrm>
          <a:prstGeom prst="rect">
            <a:avLst/>
          </a:prstGeom>
        </p:spPr>
      </p:pic>
      <p:grpSp>
        <p:nvGrpSpPr>
          <p:cNvPr id="19" name="Group 18"/>
          <p:cNvGrpSpPr/>
          <p:nvPr/>
        </p:nvGrpSpPr>
        <p:grpSpPr>
          <a:xfrm>
            <a:off x="4286171" y="990758"/>
            <a:ext cx="4604457" cy="5440362"/>
            <a:chOff x="4211460" y="1417638"/>
            <a:chExt cx="4604457" cy="5440362"/>
          </a:xfrm>
        </p:grpSpPr>
        <p:pic>
          <p:nvPicPr>
            <p:cNvPr id="7" name="Picture 6" descr="118.jpg"/>
            <p:cNvPicPr>
              <a:picLocks noChangeAspect="1"/>
            </p:cNvPicPr>
            <p:nvPr/>
          </p:nvPicPr>
          <p:blipFill rotWithShape="1">
            <a:blip r:embed="rId3">
              <a:extLst>
                <a:ext uri="{BEBA8EAE-BF5A-486C-A8C5-ECC9F3942E4B}">
                  <a14:imgProps xmlns:a14="http://schemas.microsoft.com/office/drawing/2010/main">
                    <a14:imgLayer r:embed="rId5">
                      <a14:imgEffect>
                        <a14:backgroundRemoval t="54413" b="95251" l="10000" r="91000">
                          <a14:foregroundMark x1="57250" y1="77765" x2="57250" y2="77765"/>
                          <a14:foregroundMark x1="62333" y1="75419" x2="62333" y2="75419"/>
                          <a14:foregroundMark x1="71167" y1="68324" x2="71167" y2="68324"/>
                          <a14:foregroundMark x1="74083" y1="63184" x2="74083" y2="63184"/>
                          <a14:foregroundMark x1="64500" y1="64525" x2="64500" y2="64525"/>
                          <a14:foregroundMark x1="81167" y1="76313" x2="81167" y2="76313"/>
                          <a14:foregroundMark x1="70750" y1="56760" x2="70750" y2="56760"/>
                          <a14:foregroundMark x1="41000" y1="69665" x2="41000" y2="69665"/>
                          <a14:foregroundMark x1="37833" y1="81732" x2="37833" y2="81732"/>
                          <a14:foregroundMark x1="35667" y1="84860" x2="35667" y2="84860"/>
                          <a14:foregroundMark x1="33500" y1="83408" x2="33500" y2="83408"/>
                          <a14:foregroundMark x1="22000" y1="89218" x2="22000" y2="89218"/>
                          <a14:foregroundMark x1="20417" y1="90112" x2="20417" y2="90112"/>
                          <a14:foregroundMark x1="25500" y1="92737" x2="25500" y2="92737"/>
                          <a14:foregroundMark x1="67417" y1="71229" x2="67417" y2="71229"/>
                          <a14:foregroundMark x1="88583" y1="65698" x2="88583" y2="65698"/>
                          <a14:foregroundMark x1="91083" y1="68715" x2="91083" y2="68715"/>
                          <a14:foregroundMark x1="83500" y1="73464" x2="83500" y2="73464"/>
                          <a14:foregroundMark x1="68333" y1="61229" x2="68333" y2="61229"/>
                          <a14:foregroundMark x1="59917" y1="62570" x2="59917" y2="62570"/>
                          <a14:foregroundMark x1="65250" y1="69106" x2="65250" y2="69106"/>
                          <a14:foregroundMark x1="51500" y1="72905" x2="51500" y2="72905"/>
                          <a14:foregroundMark x1="48583" y1="76983" x2="48583" y2="76983"/>
                          <a14:foregroundMark x1="40333" y1="80391" x2="40333" y2="80391"/>
                          <a14:foregroundMark x1="17250" y1="91285" x2="17250" y2="91285"/>
                          <a14:foregroundMark x1="23083" y1="92235" x2="23083" y2="92235"/>
                          <a14:foregroundMark x1="35083" y1="71341" x2="35083" y2="71341"/>
                        </a14:backgroundRemoval>
                      </a14:imgEffect>
                    </a14:imgLayer>
                  </a14:imgProps>
                </a:ext>
                <a:ext uri="{28A0092B-C50C-407E-A947-70E740481C1C}">
                  <a14:useLocalDpi xmlns:a14="http://schemas.microsoft.com/office/drawing/2010/main" val="0"/>
                </a:ext>
              </a:extLst>
            </a:blip>
            <a:srcRect t="54012"/>
            <a:stretch/>
          </p:blipFill>
          <p:spPr>
            <a:xfrm>
              <a:off x="6727446" y="5513918"/>
              <a:ext cx="1959354" cy="1344082"/>
            </a:xfrm>
            <a:prstGeom prst="rect">
              <a:avLst/>
            </a:prstGeom>
          </p:spPr>
        </p:pic>
        <p:pic>
          <p:nvPicPr>
            <p:cNvPr id="8" name="Picture 7" descr="daphina_sketch.png"/>
            <p:cNvPicPr>
              <a:picLocks noChangeAspect="1"/>
            </p:cNvPicPr>
            <p:nvPr/>
          </p:nvPicPr>
          <p:blipFill rotWithShape="1">
            <a:blip r:embed="rId6">
              <a:extLst>
                <a:ext uri="{28A0092B-C50C-407E-A947-70E740481C1C}">
                  <a14:useLocalDpi xmlns:a14="http://schemas.microsoft.com/office/drawing/2010/main" val="0"/>
                </a:ext>
              </a:extLst>
            </a:blip>
            <a:srcRect r="83934"/>
            <a:stretch/>
          </p:blipFill>
          <p:spPr>
            <a:xfrm>
              <a:off x="5385816" y="3138209"/>
              <a:ext cx="636101" cy="1798155"/>
            </a:xfrm>
            <a:prstGeom prst="rect">
              <a:avLst/>
            </a:prstGeom>
          </p:spPr>
        </p:pic>
        <p:pic>
          <p:nvPicPr>
            <p:cNvPr id="9" name="Picture 8" descr="daphina_sketch.png"/>
            <p:cNvPicPr>
              <a:picLocks noChangeAspect="1"/>
            </p:cNvPicPr>
            <p:nvPr/>
          </p:nvPicPr>
          <p:blipFill rotWithShape="1">
            <a:blip r:embed="rId6">
              <a:extLst>
                <a:ext uri="{28A0092B-C50C-407E-A947-70E740481C1C}">
                  <a14:useLocalDpi xmlns:a14="http://schemas.microsoft.com/office/drawing/2010/main" val="0"/>
                </a:ext>
              </a:extLst>
            </a:blip>
            <a:srcRect l="48731" r="33359"/>
            <a:stretch/>
          </p:blipFill>
          <p:spPr>
            <a:xfrm>
              <a:off x="7503583" y="1417638"/>
              <a:ext cx="709084" cy="1798155"/>
            </a:xfrm>
            <a:prstGeom prst="rect">
              <a:avLst/>
            </a:prstGeom>
          </p:spPr>
        </p:pic>
        <p:cxnSp>
          <p:nvCxnSpPr>
            <p:cNvPr id="11" name="Straight Connector 10"/>
            <p:cNvCxnSpPr/>
            <p:nvPr/>
          </p:nvCxnSpPr>
          <p:spPr>
            <a:xfrm>
              <a:off x="4720167" y="1576917"/>
              <a:ext cx="21167" cy="382058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4730751" y="5397500"/>
              <a:ext cx="4085166"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 name="Multiply 15"/>
            <p:cNvSpPr/>
            <p:nvPr/>
          </p:nvSpPr>
          <p:spPr>
            <a:xfrm>
              <a:off x="4741335" y="5281083"/>
              <a:ext cx="1835826" cy="1576917"/>
            </a:xfrm>
            <a:prstGeom prst="mathMultiply">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28575" cmpd="sng">
                  <a:solidFill>
                    <a:schemeClr val="tx1"/>
                  </a:solidFill>
                </a:ln>
              </a:endParaRPr>
            </a:p>
          </p:txBody>
        </p:sp>
        <p:sp>
          <p:nvSpPr>
            <p:cNvPr id="17" name="TextBox 16"/>
            <p:cNvSpPr txBox="1"/>
            <p:nvPr/>
          </p:nvSpPr>
          <p:spPr>
            <a:xfrm rot="16200000">
              <a:off x="3614106" y="3218045"/>
              <a:ext cx="1656373" cy="461665"/>
            </a:xfrm>
            <a:prstGeom prst="rect">
              <a:avLst/>
            </a:prstGeom>
            <a:noFill/>
          </p:spPr>
          <p:txBody>
            <a:bodyPr wrap="none" rtlCol="0">
              <a:spAutoFit/>
            </a:bodyPr>
            <a:lstStyle/>
            <a:p>
              <a:r>
                <a:rPr lang="en-US" sz="2400" dirty="0" smtClean="0">
                  <a:latin typeface="Arial"/>
                  <a:cs typeface="Arial"/>
                </a:rPr>
                <a:t>Phenotype</a:t>
              </a:r>
              <a:endParaRPr lang="en-US" sz="2400" dirty="0">
                <a:latin typeface="Arial"/>
                <a:cs typeface="Arial"/>
              </a:endParaRPr>
            </a:p>
          </p:txBody>
        </p:sp>
      </p:grpSp>
    </p:spTree>
    <p:extLst>
      <p:ext uri="{BB962C8B-B14F-4D97-AF65-F5344CB8AC3E}">
        <p14:creationId xmlns:p14="http://schemas.microsoft.com/office/powerpoint/2010/main" val="35127975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4151755" cy="702208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cs typeface="Arial"/>
            </a:endParaRPr>
          </a:p>
        </p:txBody>
      </p:sp>
      <p:sp>
        <p:nvSpPr>
          <p:cNvPr id="2" name="Title 1"/>
          <p:cNvSpPr>
            <a:spLocks noGrp="1"/>
          </p:cNvSpPr>
          <p:nvPr>
            <p:ph type="title"/>
          </p:nvPr>
        </p:nvSpPr>
        <p:spPr>
          <a:xfrm>
            <a:off x="-1" y="466731"/>
            <a:ext cx="4151755" cy="1143000"/>
          </a:xfrm>
        </p:spPr>
        <p:txBody>
          <a:bodyPr>
            <a:noAutofit/>
          </a:bodyPr>
          <a:lstStyle/>
          <a:p>
            <a:pPr algn="l"/>
            <a:r>
              <a:rPr lang="en-US" sz="3200" b="1" dirty="0" smtClean="0">
                <a:solidFill>
                  <a:srgbClr val="FFFFFF"/>
                </a:solidFill>
                <a:latin typeface="Arial"/>
                <a:cs typeface="Arial"/>
              </a:rPr>
              <a:t>Q5: </a:t>
            </a:r>
            <a:r>
              <a:rPr lang="en-US" sz="3200" dirty="0">
                <a:solidFill>
                  <a:srgbClr val="FFFFFF"/>
                </a:solidFill>
                <a:latin typeface="Arial"/>
                <a:cs typeface="Arial"/>
              </a:rPr>
              <a:t>What is the epigenetic role in </a:t>
            </a:r>
            <a:r>
              <a:rPr lang="en-US" sz="3200" dirty="0" smtClean="0">
                <a:solidFill>
                  <a:srgbClr val="FFFFFF"/>
                </a:solidFill>
                <a:latin typeface="Arial"/>
                <a:cs typeface="Arial"/>
              </a:rPr>
              <a:t>phenotypic plasticity?</a:t>
            </a:r>
            <a:endParaRPr lang="en-US" sz="3200" dirty="0">
              <a:solidFill>
                <a:srgbClr val="FFFFFF"/>
              </a:solidFill>
              <a:latin typeface="Arial"/>
              <a:cs typeface="Arial"/>
            </a:endParaRPr>
          </a:p>
        </p:txBody>
      </p:sp>
    </p:spTree>
    <p:extLst>
      <p:ext uri="{BB962C8B-B14F-4D97-AF65-F5344CB8AC3E}">
        <p14:creationId xmlns:p14="http://schemas.microsoft.com/office/powerpoint/2010/main" val="336146814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622980" y="680159"/>
            <a:ext cx="7018962" cy="5541532"/>
            <a:chOff x="457200" y="1530119"/>
            <a:chExt cx="6961717" cy="5354145"/>
          </a:xfrm>
        </p:grpSpPr>
        <p:pic>
          <p:nvPicPr>
            <p:cNvPr id="6" name="Picture 5" descr="Screen Shot 2019-02-19 at 3.22.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530119"/>
              <a:ext cx="6961717" cy="5354145"/>
            </a:xfrm>
            <a:prstGeom prst="rect">
              <a:avLst/>
            </a:prstGeom>
          </p:spPr>
        </p:pic>
        <p:sp>
          <p:nvSpPr>
            <p:cNvPr id="3" name="Rectangle 2"/>
            <p:cNvSpPr/>
            <p:nvPr/>
          </p:nvSpPr>
          <p:spPr>
            <a:xfrm>
              <a:off x="3554073" y="2059668"/>
              <a:ext cx="480280" cy="1920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041774" y="2404162"/>
              <a:ext cx="480280" cy="38119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034352" y="3068810"/>
              <a:ext cx="1515551" cy="6129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rot="19415846">
              <a:off x="5619281" y="2227750"/>
              <a:ext cx="480279" cy="61297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rot="17488814">
              <a:off x="5334426" y="2119962"/>
              <a:ext cx="480279" cy="3430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rot="15871137">
              <a:off x="5937504" y="3080444"/>
              <a:ext cx="602055" cy="3430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rot="15871137">
              <a:off x="4977818" y="3813309"/>
              <a:ext cx="602055" cy="115367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rot="15871137">
              <a:off x="5373314" y="4347970"/>
              <a:ext cx="924207" cy="115367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rot="16200000">
              <a:off x="5589510" y="5425455"/>
              <a:ext cx="475077" cy="749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rot="14581145">
              <a:off x="5486112" y="5818696"/>
              <a:ext cx="385107" cy="6127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rot="16200000">
              <a:off x="3957895" y="5192900"/>
              <a:ext cx="790469" cy="89934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rot="14077008">
              <a:off x="2806452" y="3940755"/>
              <a:ext cx="856929" cy="2191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rot="10800000">
              <a:off x="2469022" y="4362088"/>
              <a:ext cx="2333780" cy="88524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169032" y="274638"/>
            <a:ext cx="3769265" cy="1143000"/>
          </a:xfrm>
        </p:spPr>
        <p:txBody>
          <a:bodyPr>
            <a:normAutofit fontScale="90000"/>
          </a:bodyPr>
          <a:lstStyle/>
          <a:p>
            <a:r>
              <a:rPr lang="en-US" b="1" dirty="0">
                <a:solidFill>
                  <a:schemeClr val="bg1"/>
                </a:solidFill>
              </a:rPr>
              <a:t>Q1: </a:t>
            </a:r>
            <a:r>
              <a:rPr lang="en-US" dirty="0">
                <a:solidFill>
                  <a:schemeClr val="bg1"/>
                </a:solidFill>
              </a:rPr>
              <a:t>What is epigenetics</a:t>
            </a:r>
            <a:r>
              <a:rPr lang="en-US" dirty="0" smtClean="0">
                <a:solidFill>
                  <a:schemeClr val="bg1"/>
                </a:solidFill>
              </a:rPr>
              <a:t>?</a:t>
            </a:r>
            <a:endParaRPr lang="en-US" b="1" dirty="0">
              <a:solidFill>
                <a:schemeClr val="bg1"/>
              </a:solidFill>
            </a:endParaRPr>
          </a:p>
        </p:txBody>
      </p:sp>
      <p:sp>
        <p:nvSpPr>
          <p:cNvPr id="20" name="TextBox 19"/>
          <p:cNvSpPr txBox="1"/>
          <p:nvPr/>
        </p:nvSpPr>
        <p:spPr>
          <a:xfrm>
            <a:off x="7719136" y="6534681"/>
            <a:ext cx="1424864" cy="276999"/>
          </a:xfrm>
          <a:prstGeom prst="rect">
            <a:avLst/>
          </a:prstGeom>
          <a:noFill/>
        </p:spPr>
        <p:txBody>
          <a:bodyPr wrap="none" rtlCol="0">
            <a:spAutoFit/>
          </a:bodyPr>
          <a:lstStyle/>
          <a:p>
            <a:r>
              <a:rPr lang="en-US" sz="1200" dirty="0" err="1" smtClean="0"/>
              <a:t>Bossdorf</a:t>
            </a:r>
            <a:r>
              <a:rPr lang="en-US" sz="1200" dirty="0" smtClean="0"/>
              <a:t> et al. 2008</a:t>
            </a:r>
            <a:endParaRPr lang="en-US" sz="1200" dirty="0"/>
          </a:p>
        </p:txBody>
      </p:sp>
    </p:spTree>
    <p:extLst>
      <p:ext uri="{BB962C8B-B14F-4D97-AF65-F5344CB8AC3E}">
        <p14:creationId xmlns:p14="http://schemas.microsoft.com/office/powerpoint/2010/main" val="267809893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9-02-19 at 3.22.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980" y="680159"/>
            <a:ext cx="7018962" cy="5541532"/>
          </a:xfrm>
          <a:prstGeom prst="rect">
            <a:avLst/>
          </a:prstGeom>
        </p:spPr>
      </p:pic>
      <p:sp>
        <p:nvSpPr>
          <p:cNvPr id="2" name="Title 1"/>
          <p:cNvSpPr>
            <a:spLocks noGrp="1"/>
          </p:cNvSpPr>
          <p:nvPr>
            <p:ph type="title"/>
          </p:nvPr>
        </p:nvSpPr>
        <p:spPr>
          <a:xfrm>
            <a:off x="169032" y="274638"/>
            <a:ext cx="3769265" cy="1143000"/>
          </a:xfrm>
        </p:spPr>
        <p:txBody>
          <a:bodyPr>
            <a:normAutofit fontScale="90000"/>
          </a:bodyPr>
          <a:lstStyle/>
          <a:p>
            <a:r>
              <a:rPr lang="en-US" b="1" dirty="0">
                <a:solidFill>
                  <a:schemeClr val="bg1"/>
                </a:solidFill>
              </a:rPr>
              <a:t>Q1: </a:t>
            </a:r>
            <a:r>
              <a:rPr lang="en-US" dirty="0">
                <a:solidFill>
                  <a:schemeClr val="bg1"/>
                </a:solidFill>
              </a:rPr>
              <a:t>What is epigenetics</a:t>
            </a:r>
            <a:r>
              <a:rPr lang="en-US" dirty="0" smtClean="0">
                <a:solidFill>
                  <a:schemeClr val="bg1"/>
                </a:solidFill>
              </a:rPr>
              <a:t>?</a:t>
            </a:r>
            <a:endParaRPr lang="en-US" b="1" dirty="0">
              <a:solidFill>
                <a:schemeClr val="bg1"/>
              </a:solidFill>
            </a:endParaRPr>
          </a:p>
        </p:txBody>
      </p:sp>
      <p:sp>
        <p:nvSpPr>
          <p:cNvPr id="3" name="TextBox 2"/>
          <p:cNvSpPr txBox="1"/>
          <p:nvPr/>
        </p:nvSpPr>
        <p:spPr>
          <a:xfrm>
            <a:off x="7719136" y="6534681"/>
            <a:ext cx="1424864" cy="276999"/>
          </a:xfrm>
          <a:prstGeom prst="rect">
            <a:avLst/>
          </a:prstGeom>
          <a:noFill/>
        </p:spPr>
        <p:txBody>
          <a:bodyPr wrap="none" rtlCol="0">
            <a:spAutoFit/>
          </a:bodyPr>
          <a:lstStyle/>
          <a:p>
            <a:r>
              <a:rPr lang="en-US" sz="1200" dirty="0" err="1" smtClean="0"/>
              <a:t>Bossdorf</a:t>
            </a:r>
            <a:r>
              <a:rPr lang="en-US" sz="1200" dirty="0" smtClean="0"/>
              <a:t> et al. 2008</a:t>
            </a:r>
            <a:endParaRPr lang="en-US" sz="1200" dirty="0"/>
          </a:p>
        </p:txBody>
      </p:sp>
    </p:spTree>
    <p:extLst>
      <p:ext uri="{BB962C8B-B14F-4D97-AF65-F5344CB8AC3E}">
        <p14:creationId xmlns:p14="http://schemas.microsoft.com/office/powerpoint/2010/main" val="4052883015"/>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4151755" cy="702208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cs typeface="Arial"/>
            </a:endParaRPr>
          </a:p>
        </p:txBody>
      </p:sp>
      <p:sp>
        <p:nvSpPr>
          <p:cNvPr id="2" name="Title 1"/>
          <p:cNvSpPr>
            <a:spLocks noGrp="1"/>
          </p:cNvSpPr>
          <p:nvPr>
            <p:ph type="title"/>
          </p:nvPr>
        </p:nvSpPr>
        <p:spPr>
          <a:xfrm>
            <a:off x="-1" y="466731"/>
            <a:ext cx="4151755" cy="1143000"/>
          </a:xfrm>
        </p:spPr>
        <p:txBody>
          <a:bodyPr>
            <a:noAutofit/>
          </a:bodyPr>
          <a:lstStyle/>
          <a:p>
            <a:pPr algn="l"/>
            <a:r>
              <a:rPr lang="en-US" sz="3200" b="1" dirty="0" smtClean="0">
                <a:solidFill>
                  <a:srgbClr val="FFFFFF"/>
                </a:solidFill>
                <a:latin typeface="Arial"/>
                <a:cs typeface="Arial"/>
              </a:rPr>
              <a:t>Q5: </a:t>
            </a:r>
            <a:r>
              <a:rPr lang="en-US" sz="3200" dirty="0">
                <a:solidFill>
                  <a:srgbClr val="FFFFFF"/>
                </a:solidFill>
                <a:latin typeface="Arial"/>
                <a:cs typeface="Arial"/>
              </a:rPr>
              <a:t>What is the epigenetic role in </a:t>
            </a:r>
            <a:r>
              <a:rPr lang="en-US" sz="3200" dirty="0" smtClean="0">
                <a:solidFill>
                  <a:srgbClr val="FFFFFF"/>
                </a:solidFill>
                <a:latin typeface="Arial"/>
                <a:cs typeface="Arial"/>
              </a:rPr>
              <a:t>environmental </a:t>
            </a:r>
            <a:r>
              <a:rPr lang="en-US" sz="3200" dirty="0">
                <a:solidFill>
                  <a:srgbClr val="FFFFFF"/>
                </a:solidFill>
                <a:latin typeface="Arial"/>
                <a:cs typeface="Arial"/>
              </a:rPr>
              <a:t>acclimatization</a:t>
            </a:r>
            <a:r>
              <a:rPr lang="en-US" sz="3200" dirty="0" smtClean="0">
                <a:solidFill>
                  <a:srgbClr val="FFFFFF"/>
                </a:solidFill>
                <a:latin typeface="Arial"/>
                <a:cs typeface="Arial"/>
              </a:rPr>
              <a:t>?</a:t>
            </a:r>
            <a:endParaRPr lang="en-US" sz="3200" dirty="0">
              <a:solidFill>
                <a:srgbClr val="FFFFFF"/>
              </a:solidFill>
              <a:latin typeface="Arial"/>
              <a:cs typeface="Arial"/>
            </a:endParaRPr>
          </a:p>
        </p:txBody>
      </p:sp>
      <p:pic>
        <p:nvPicPr>
          <p:cNvPr id="3" name="Picture 2" descr="Screen Shot 2019-02-27 at 9.08.4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0754" y="0"/>
            <a:ext cx="4343400" cy="6832600"/>
          </a:xfrm>
          <a:prstGeom prst="rect">
            <a:avLst/>
          </a:prstGeom>
        </p:spPr>
      </p:pic>
      <p:sp>
        <p:nvSpPr>
          <p:cNvPr id="4" name="TextBox 3"/>
          <p:cNvSpPr txBox="1"/>
          <p:nvPr/>
        </p:nvSpPr>
        <p:spPr>
          <a:xfrm>
            <a:off x="7562275" y="6638680"/>
            <a:ext cx="1684926" cy="276999"/>
          </a:xfrm>
          <a:prstGeom prst="rect">
            <a:avLst/>
          </a:prstGeom>
          <a:noFill/>
        </p:spPr>
        <p:txBody>
          <a:bodyPr wrap="none" rtlCol="0">
            <a:spAutoFit/>
          </a:bodyPr>
          <a:lstStyle/>
          <a:p>
            <a:r>
              <a:rPr lang="en-US" sz="1200" dirty="0" smtClean="0"/>
              <a:t>Putnam and Gates 2015</a:t>
            </a:r>
            <a:endParaRPr lang="en-US" sz="1200" dirty="0"/>
          </a:p>
        </p:txBody>
      </p:sp>
    </p:spTree>
    <p:extLst>
      <p:ext uri="{BB962C8B-B14F-4D97-AF65-F5344CB8AC3E}">
        <p14:creationId xmlns:p14="http://schemas.microsoft.com/office/powerpoint/2010/main" val="218574761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53995" y="1429733"/>
            <a:ext cx="8430382" cy="5264050"/>
            <a:chOff x="0" y="1417638"/>
            <a:chExt cx="8430382" cy="5264050"/>
          </a:xfrm>
        </p:grpSpPr>
        <p:pic>
          <p:nvPicPr>
            <p:cNvPr id="5" name="Picture 4" descr="Screen Shot 2019-02-20 at 1.42.3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17638"/>
              <a:ext cx="2987194" cy="2453519"/>
            </a:xfrm>
            <a:prstGeom prst="rect">
              <a:avLst/>
            </a:prstGeom>
          </p:spPr>
        </p:pic>
        <p:pic>
          <p:nvPicPr>
            <p:cNvPr id="6" name="Picture 5" descr="Screen Shot 2019-02-20 at 1.42.4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7194" y="1429733"/>
              <a:ext cx="2727418" cy="2441423"/>
            </a:xfrm>
            <a:prstGeom prst="rect">
              <a:avLst/>
            </a:prstGeom>
          </p:spPr>
        </p:pic>
        <p:pic>
          <p:nvPicPr>
            <p:cNvPr id="7" name="Picture 6" descr="Screen Shot 2019-02-20 at 1.42.54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2667" y="1484349"/>
              <a:ext cx="2731627" cy="2361356"/>
            </a:xfrm>
            <a:prstGeom prst="rect">
              <a:avLst/>
            </a:prstGeom>
          </p:spPr>
        </p:pic>
        <p:pic>
          <p:nvPicPr>
            <p:cNvPr id="8" name="Picture 7" descr="Screen Shot 2019-02-20 at 1.43.01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2416" y="3845705"/>
              <a:ext cx="2754778" cy="2394857"/>
            </a:xfrm>
            <a:prstGeom prst="rect">
              <a:avLst/>
            </a:prstGeom>
          </p:spPr>
        </p:pic>
        <p:pic>
          <p:nvPicPr>
            <p:cNvPr id="9" name="Picture 8" descr="Screen Shot 2019-02-20 at 1.43.15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87193" y="3871156"/>
              <a:ext cx="2685473" cy="2781874"/>
            </a:xfrm>
            <a:prstGeom prst="rect">
              <a:avLst/>
            </a:prstGeom>
          </p:spPr>
        </p:pic>
        <p:pic>
          <p:nvPicPr>
            <p:cNvPr id="10" name="Picture 9" descr="Screen Shot 2019-02-20 at 1.43.26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84762" y="3845706"/>
              <a:ext cx="2745620" cy="2835982"/>
            </a:xfrm>
            <a:prstGeom prst="rect">
              <a:avLst/>
            </a:prstGeom>
          </p:spPr>
        </p:pic>
        <p:pic>
          <p:nvPicPr>
            <p:cNvPr id="11" name="Picture 10" descr="Screen Shot 2019-02-20 at 1.43.37 P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380" y="4559299"/>
              <a:ext cx="220889" cy="883557"/>
            </a:xfrm>
            <a:prstGeom prst="rect">
              <a:avLst/>
            </a:prstGeom>
          </p:spPr>
        </p:pic>
        <p:pic>
          <p:nvPicPr>
            <p:cNvPr id="12" name="Picture 11" descr="Screen Shot 2019-02-20 at 1.43.32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9776" y="6186713"/>
              <a:ext cx="1597176" cy="488393"/>
            </a:xfrm>
            <a:prstGeom prst="rect">
              <a:avLst/>
            </a:prstGeom>
          </p:spPr>
        </p:pic>
      </p:grpSp>
      <p:sp>
        <p:nvSpPr>
          <p:cNvPr id="14" name="TextBox 13"/>
          <p:cNvSpPr txBox="1"/>
          <p:nvPr/>
        </p:nvSpPr>
        <p:spPr>
          <a:xfrm>
            <a:off x="1063771" y="1593334"/>
            <a:ext cx="1364864" cy="369332"/>
          </a:xfrm>
          <a:prstGeom prst="rect">
            <a:avLst/>
          </a:prstGeom>
          <a:noFill/>
        </p:spPr>
        <p:txBody>
          <a:bodyPr wrap="none" rtlCol="0">
            <a:spAutoFit/>
          </a:bodyPr>
          <a:lstStyle/>
          <a:p>
            <a:r>
              <a:rPr lang="en-US" dirty="0" smtClean="0">
                <a:latin typeface="Arial"/>
                <a:cs typeface="Arial"/>
              </a:rPr>
              <a:t>No E, No G</a:t>
            </a:r>
            <a:endParaRPr lang="en-US" dirty="0">
              <a:latin typeface="Arial"/>
              <a:cs typeface="Arial"/>
            </a:endParaRPr>
          </a:p>
        </p:txBody>
      </p:sp>
      <p:sp>
        <p:nvSpPr>
          <p:cNvPr id="15" name="TextBox 14"/>
          <p:cNvSpPr txBox="1"/>
          <p:nvPr/>
        </p:nvSpPr>
        <p:spPr>
          <a:xfrm>
            <a:off x="3914921" y="1593334"/>
            <a:ext cx="1446354" cy="369332"/>
          </a:xfrm>
          <a:prstGeom prst="rect">
            <a:avLst/>
          </a:prstGeom>
          <a:noFill/>
        </p:spPr>
        <p:txBody>
          <a:bodyPr wrap="none" rtlCol="0">
            <a:spAutoFit/>
          </a:bodyPr>
          <a:lstStyle/>
          <a:p>
            <a:r>
              <a:rPr lang="en-US" dirty="0" smtClean="0">
                <a:latin typeface="Arial"/>
                <a:cs typeface="Arial"/>
              </a:rPr>
              <a:t>Yes E, No G</a:t>
            </a:r>
            <a:endParaRPr lang="en-US" dirty="0">
              <a:latin typeface="Arial"/>
              <a:cs typeface="Arial"/>
            </a:endParaRPr>
          </a:p>
        </p:txBody>
      </p:sp>
      <p:sp>
        <p:nvSpPr>
          <p:cNvPr id="16" name="TextBox 15"/>
          <p:cNvSpPr txBox="1"/>
          <p:nvPr/>
        </p:nvSpPr>
        <p:spPr>
          <a:xfrm>
            <a:off x="6564987" y="1591733"/>
            <a:ext cx="1442184" cy="369332"/>
          </a:xfrm>
          <a:prstGeom prst="rect">
            <a:avLst/>
          </a:prstGeom>
          <a:noFill/>
        </p:spPr>
        <p:txBody>
          <a:bodyPr wrap="none" rtlCol="0">
            <a:spAutoFit/>
          </a:bodyPr>
          <a:lstStyle/>
          <a:p>
            <a:r>
              <a:rPr lang="en-US" dirty="0" smtClean="0">
                <a:latin typeface="Arial"/>
                <a:cs typeface="Arial"/>
              </a:rPr>
              <a:t>No E, Yes G</a:t>
            </a:r>
            <a:endParaRPr lang="en-US" dirty="0">
              <a:latin typeface="Arial"/>
              <a:cs typeface="Arial"/>
            </a:endParaRPr>
          </a:p>
        </p:txBody>
      </p:sp>
      <p:sp>
        <p:nvSpPr>
          <p:cNvPr id="17" name="TextBox 16"/>
          <p:cNvSpPr txBox="1"/>
          <p:nvPr/>
        </p:nvSpPr>
        <p:spPr>
          <a:xfrm>
            <a:off x="1063771" y="3968236"/>
            <a:ext cx="1523674" cy="369332"/>
          </a:xfrm>
          <a:prstGeom prst="rect">
            <a:avLst/>
          </a:prstGeom>
          <a:noFill/>
        </p:spPr>
        <p:txBody>
          <a:bodyPr wrap="none" rtlCol="0">
            <a:spAutoFit/>
          </a:bodyPr>
          <a:lstStyle/>
          <a:p>
            <a:r>
              <a:rPr lang="en-US" dirty="0" smtClean="0">
                <a:latin typeface="Arial"/>
                <a:cs typeface="Arial"/>
              </a:rPr>
              <a:t>Yes E, Yes G</a:t>
            </a:r>
            <a:endParaRPr lang="en-US" dirty="0">
              <a:latin typeface="Arial"/>
              <a:cs typeface="Arial"/>
            </a:endParaRPr>
          </a:p>
        </p:txBody>
      </p:sp>
      <p:sp>
        <p:nvSpPr>
          <p:cNvPr id="18" name="TextBox 17"/>
          <p:cNvSpPr txBox="1"/>
          <p:nvPr/>
        </p:nvSpPr>
        <p:spPr>
          <a:xfrm>
            <a:off x="3555089" y="3968236"/>
            <a:ext cx="2139415" cy="369332"/>
          </a:xfrm>
          <a:prstGeom prst="rect">
            <a:avLst/>
          </a:prstGeom>
          <a:noFill/>
        </p:spPr>
        <p:txBody>
          <a:bodyPr wrap="none" rtlCol="0">
            <a:spAutoFit/>
          </a:bodyPr>
          <a:lstStyle/>
          <a:p>
            <a:r>
              <a:rPr lang="en-US" dirty="0" smtClean="0">
                <a:latin typeface="Arial"/>
                <a:cs typeface="Arial"/>
              </a:rPr>
              <a:t>Yes E, Yes G, GXE</a:t>
            </a:r>
            <a:endParaRPr lang="en-US" dirty="0">
              <a:latin typeface="Arial"/>
              <a:cs typeface="Arial"/>
            </a:endParaRPr>
          </a:p>
        </p:txBody>
      </p:sp>
      <p:sp>
        <p:nvSpPr>
          <p:cNvPr id="19" name="TextBox 18"/>
          <p:cNvSpPr txBox="1"/>
          <p:nvPr/>
        </p:nvSpPr>
        <p:spPr>
          <a:xfrm>
            <a:off x="6564987" y="3935970"/>
            <a:ext cx="1523674" cy="369332"/>
          </a:xfrm>
          <a:prstGeom prst="rect">
            <a:avLst/>
          </a:prstGeom>
          <a:noFill/>
        </p:spPr>
        <p:txBody>
          <a:bodyPr wrap="none" rtlCol="0">
            <a:spAutoFit/>
          </a:bodyPr>
          <a:lstStyle/>
          <a:p>
            <a:r>
              <a:rPr lang="en-US" dirty="0" smtClean="0">
                <a:latin typeface="Arial"/>
                <a:cs typeface="Arial"/>
              </a:rPr>
              <a:t>Yes E, Yes G</a:t>
            </a:r>
            <a:endParaRPr lang="en-US" dirty="0">
              <a:latin typeface="Arial"/>
              <a:cs typeface="Arial"/>
            </a:endParaRPr>
          </a:p>
        </p:txBody>
      </p:sp>
      <p:sp>
        <p:nvSpPr>
          <p:cNvPr id="20" name="Rectangle 19"/>
          <p:cNvSpPr/>
          <p:nvPr/>
        </p:nvSpPr>
        <p:spPr>
          <a:xfrm>
            <a:off x="0" y="0"/>
            <a:ext cx="9144000" cy="128784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cs typeface="Arial"/>
            </a:endParaRPr>
          </a:p>
        </p:txBody>
      </p:sp>
      <p:sp>
        <p:nvSpPr>
          <p:cNvPr id="2" name="Title 1"/>
          <p:cNvSpPr>
            <a:spLocks noGrp="1"/>
          </p:cNvSpPr>
          <p:nvPr>
            <p:ph type="title"/>
          </p:nvPr>
        </p:nvSpPr>
        <p:spPr>
          <a:xfrm>
            <a:off x="428689" y="70679"/>
            <a:ext cx="8229600" cy="1143000"/>
          </a:xfrm>
        </p:spPr>
        <p:txBody>
          <a:bodyPr>
            <a:normAutofit fontScale="90000"/>
          </a:bodyPr>
          <a:lstStyle/>
          <a:p>
            <a:pPr marL="0" indent="0"/>
            <a:r>
              <a:rPr lang="en-US" dirty="0" smtClean="0">
                <a:solidFill>
                  <a:srgbClr val="FFFFFF"/>
                </a:solidFill>
                <a:latin typeface="Arial"/>
                <a:cs typeface="Arial"/>
              </a:rPr>
              <a:t>Environment (E), Genotype (G), or both (GXE)?</a:t>
            </a:r>
            <a:endParaRPr lang="en-US" dirty="0">
              <a:solidFill>
                <a:srgbClr val="FFFFFF"/>
              </a:solidFill>
              <a:latin typeface="Arial"/>
              <a:cs typeface="Arial"/>
            </a:endParaRPr>
          </a:p>
        </p:txBody>
      </p:sp>
    </p:spTree>
    <p:extLst>
      <p:ext uri="{BB962C8B-B14F-4D97-AF65-F5344CB8AC3E}">
        <p14:creationId xmlns:p14="http://schemas.microsoft.com/office/powerpoint/2010/main" val="9910954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261429" y="1511905"/>
            <a:ext cx="1644952" cy="128209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132114" y="5575905"/>
            <a:ext cx="1644952" cy="128209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 y="0"/>
            <a:ext cx="9144000" cy="1287844"/>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cs typeface="Arial"/>
            </a:endParaRPr>
          </a:p>
        </p:txBody>
      </p:sp>
      <p:sp>
        <p:nvSpPr>
          <p:cNvPr id="2" name="Title 1"/>
          <p:cNvSpPr>
            <a:spLocks noGrp="1"/>
          </p:cNvSpPr>
          <p:nvPr>
            <p:ph type="title"/>
          </p:nvPr>
        </p:nvSpPr>
        <p:spPr>
          <a:xfrm>
            <a:off x="457200" y="15058"/>
            <a:ext cx="8229600" cy="1143000"/>
          </a:xfrm>
        </p:spPr>
        <p:txBody>
          <a:bodyPr>
            <a:normAutofit/>
          </a:bodyPr>
          <a:lstStyle/>
          <a:p>
            <a:pPr marL="0" indent="0"/>
            <a:r>
              <a:rPr lang="en-US" dirty="0" smtClean="0">
                <a:solidFill>
                  <a:srgbClr val="FFFFFF"/>
                </a:solidFill>
                <a:latin typeface="Arial"/>
                <a:cs typeface="Arial"/>
              </a:rPr>
              <a:t>Plasticity and Reaction Norms</a:t>
            </a:r>
            <a:endParaRPr lang="en-US" dirty="0">
              <a:solidFill>
                <a:srgbClr val="FFFFFF"/>
              </a:solidFill>
              <a:latin typeface="Arial"/>
              <a:cs typeface="Arial"/>
            </a:endParaRPr>
          </a:p>
        </p:txBody>
      </p:sp>
      <p:pic>
        <p:nvPicPr>
          <p:cNvPr id="3" name="Picture 2" descr="gr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280" y="1361821"/>
            <a:ext cx="7929520" cy="5455823"/>
          </a:xfrm>
          <a:prstGeom prst="rect">
            <a:avLst/>
          </a:prstGeom>
        </p:spPr>
      </p:pic>
      <p:sp>
        <p:nvSpPr>
          <p:cNvPr id="4" name="TextBox 3"/>
          <p:cNvSpPr txBox="1"/>
          <p:nvPr/>
        </p:nvSpPr>
        <p:spPr>
          <a:xfrm>
            <a:off x="6053199" y="6556778"/>
            <a:ext cx="1336799" cy="276999"/>
          </a:xfrm>
          <a:prstGeom prst="rect">
            <a:avLst/>
          </a:prstGeom>
          <a:noFill/>
        </p:spPr>
        <p:txBody>
          <a:bodyPr wrap="none" rtlCol="0">
            <a:spAutoFit/>
          </a:bodyPr>
          <a:lstStyle/>
          <a:p>
            <a:r>
              <a:rPr lang="en-US" sz="1200" dirty="0" err="1" smtClean="0"/>
              <a:t>Nicotra</a:t>
            </a:r>
            <a:r>
              <a:rPr lang="en-US" sz="1200" dirty="0" smtClean="0"/>
              <a:t> et al. 2010</a:t>
            </a:r>
            <a:endParaRPr lang="en-US" sz="1200" dirty="0"/>
          </a:p>
        </p:txBody>
      </p:sp>
    </p:spTree>
    <p:extLst>
      <p:ext uri="{BB962C8B-B14F-4D97-AF65-F5344CB8AC3E}">
        <p14:creationId xmlns:p14="http://schemas.microsoft.com/office/powerpoint/2010/main" val="186917967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4151755" cy="702208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67" y="370685"/>
            <a:ext cx="3438405" cy="1143000"/>
          </a:xfrm>
        </p:spPr>
        <p:txBody>
          <a:bodyPr>
            <a:normAutofit fontScale="90000"/>
          </a:bodyPr>
          <a:lstStyle/>
          <a:p>
            <a:pPr marL="0" indent="0" algn="l"/>
            <a:r>
              <a:rPr lang="en-US" b="1" dirty="0">
                <a:solidFill>
                  <a:srgbClr val="FFFFFF"/>
                </a:solidFill>
                <a:latin typeface="Arial"/>
                <a:cs typeface="Arial"/>
              </a:rPr>
              <a:t>Q1: </a:t>
            </a:r>
            <a:r>
              <a:rPr lang="en-US" dirty="0">
                <a:solidFill>
                  <a:srgbClr val="FFFFFF"/>
                </a:solidFill>
                <a:latin typeface="Arial"/>
                <a:cs typeface="Arial"/>
              </a:rPr>
              <a:t>What is phenotypic plasticity?</a:t>
            </a:r>
          </a:p>
        </p:txBody>
      </p:sp>
      <p:sp>
        <p:nvSpPr>
          <p:cNvPr id="4" name="Content Placeholder 3"/>
          <p:cNvSpPr>
            <a:spLocks noGrp="1"/>
          </p:cNvSpPr>
          <p:nvPr>
            <p:ph idx="1"/>
          </p:nvPr>
        </p:nvSpPr>
        <p:spPr>
          <a:xfrm>
            <a:off x="4421909" y="1664799"/>
            <a:ext cx="4151755" cy="4525963"/>
          </a:xfrm>
        </p:spPr>
        <p:txBody>
          <a:bodyPr>
            <a:normAutofit fontScale="92500"/>
          </a:bodyPr>
          <a:lstStyle/>
          <a:p>
            <a:pPr marL="457200" lvl="1" indent="0">
              <a:buNone/>
            </a:pPr>
            <a:r>
              <a:rPr lang="en-US" sz="2400" b="1" dirty="0" smtClean="0"/>
              <a:t>Within</a:t>
            </a:r>
            <a:r>
              <a:rPr lang="en-US" sz="2400" b="1" dirty="0"/>
              <a:t>-generation (WGP</a:t>
            </a:r>
            <a:r>
              <a:rPr lang="en-US" sz="2400" b="1" dirty="0" smtClean="0"/>
              <a:t>)</a:t>
            </a:r>
          </a:p>
          <a:p>
            <a:pPr lvl="1">
              <a:buFont typeface="Arial"/>
              <a:buChar char="•"/>
            </a:pPr>
            <a:r>
              <a:rPr lang="en-US" sz="2400" dirty="0" smtClean="0"/>
              <a:t>A change in phenotype </a:t>
            </a:r>
            <a:r>
              <a:rPr lang="en-US" sz="2400" u="sng" dirty="0" smtClean="0"/>
              <a:t>within the same individual </a:t>
            </a:r>
            <a:r>
              <a:rPr lang="en-US" sz="2400" dirty="0" smtClean="0"/>
              <a:t>under altered environmental conditions</a:t>
            </a:r>
          </a:p>
          <a:p>
            <a:pPr marL="457200" lvl="1" indent="0">
              <a:buNone/>
            </a:pPr>
            <a:r>
              <a:rPr lang="en-US" sz="2400" b="1" dirty="0" smtClean="0"/>
              <a:t>Trans-generational (TGP)</a:t>
            </a:r>
          </a:p>
          <a:p>
            <a:pPr lvl="1">
              <a:buFont typeface="Arial"/>
              <a:buChar char="•"/>
            </a:pPr>
            <a:r>
              <a:rPr lang="en-US" sz="2400" dirty="0" smtClean="0"/>
              <a:t>Differences in </a:t>
            </a:r>
            <a:r>
              <a:rPr lang="en-US" sz="2400" u="sng" dirty="0" smtClean="0"/>
              <a:t>offspring phenotype</a:t>
            </a:r>
            <a:r>
              <a:rPr lang="en-US" sz="2400" dirty="0" smtClean="0"/>
              <a:t> that occur due to the interaction between the </a:t>
            </a:r>
            <a:r>
              <a:rPr lang="en-US" sz="2400" u="sng" dirty="0" smtClean="0"/>
              <a:t>current generation and previous generation’s </a:t>
            </a:r>
            <a:r>
              <a:rPr lang="en-US" sz="2400" dirty="0" smtClean="0"/>
              <a:t>environmental conditions</a:t>
            </a:r>
          </a:p>
        </p:txBody>
      </p:sp>
      <p:sp>
        <p:nvSpPr>
          <p:cNvPr id="7" name="TextBox 6"/>
          <p:cNvSpPr txBox="1"/>
          <p:nvPr/>
        </p:nvSpPr>
        <p:spPr>
          <a:xfrm>
            <a:off x="4659950" y="6294732"/>
            <a:ext cx="3913714" cy="369332"/>
          </a:xfrm>
          <a:prstGeom prst="rect">
            <a:avLst/>
          </a:prstGeom>
          <a:noFill/>
          <a:ln w="38100" cmpd="sng">
            <a:solidFill>
              <a:schemeClr val="tx1"/>
            </a:solidFill>
          </a:ln>
        </p:spPr>
        <p:txBody>
          <a:bodyPr wrap="none" rtlCol="0">
            <a:spAutoFit/>
          </a:bodyPr>
          <a:lstStyle/>
          <a:p>
            <a:r>
              <a:rPr lang="en-US" dirty="0" smtClean="0"/>
              <a:t>But what defines different generations?</a:t>
            </a:r>
            <a:endParaRPr lang="en-US" dirty="0"/>
          </a:p>
        </p:txBody>
      </p:sp>
    </p:spTree>
    <p:extLst>
      <p:ext uri="{BB962C8B-B14F-4D97-AF65-F5344CB8AC3E}">
        <p14:creationId xmlns:p14="http://schemas.microsoft.com/office/powerpoint/2010/main" val="409508762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513685"/>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67" y="151321"/>
            <a:ext cx="9028333" cy="1143000"/>
          </a:xfrm>
        </p:spPr>
        <p:txBody>
          <a:bodyPr>
            <a:normAutofit/>
          </a:bodyPr>
          <a:lstStyle/>
          <a:p>
            <a:pPr marL="0" indent="0"/>
            <a:r>
              <a:rPr lang="en-US" sz="3600" dirty="0" smtClean="0">
                <a:solidFill>
                  <a:srgbClr val="FFFFFF"/>
                </a:solidFill>
                <a:latin typeface="Arial"/>
                <a:cs typeface="Arial"/>
              </a:rPr>
              <a:t>Types of plasticity: WGP and TGP</a:t>
            </a:r>
            <a:endParaRPr lang="en-US" sz="3600" dirty="0">
              <a:solidFill>
                <a:srgbClr val="FFFFFF"/>
              </a:solidFill>
              <a:latin typeface="Arial"/>
              <a:cs typeface="Arial"/>
            </a:endParaRPr>
          </a:p>
        </p:txBody>
      </p:sp>
      <p:pic>
        <p:nvPicPr>
          <p:cNvPr id="6" name="Picture 5" descr="Screen Shot 2019-02-27 at 1.00.0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090" y="1916545"/>
            <a:ext cx="6084069" cy="4333361"/>
          </a:xfrm>
          <a:prstGeom prst="rect">
            <a:avLst/>
          </a:prstGeom>
        </p:spPr>
      </p:pic>
      <p:sp>
        <p:nvSpPr>
          <p:cNvPr id="7" name="TextBox 6"/>
          <p:cNvSpPr txBox="1"/>
          <p:nvPr/>
        </p:nvSpPr>
        <p:spPr>
          <a:xfrm>
            <a:off x="7610317" y="6581001"/>
            <a:ext cx="1626016" cy="276999"/>
          </a:xfrm>
          <a:prstGeom prst="rect">
            <a:avLst/>
          </a:prstGeom>
          <a:noFill/>
        </p:spPr>
        <p:txBody>
          <a:bodyPr wrap="none" rtlCol="0">
            <a:spAutoFit/>
          </a:bodyPr>
          <a:lstStyle/>
          <a:p>
            <a:r>
              <a:rPr lang="en-US" sz="1200" dirty="0" smtClean="0"/>
              <a:t>Ho and </a:t>
            </a:r>
            <a:r>
              <a:rPr lang="en-US" sz="1200" dirty="0" err="1" smtClean="0"/>
              <a:t>Burggren</a:t>
            </a:r>
            <a:r>
              <a:rPr lang="en-US" sz="1200" dirty="0" smtClean="0"/>
              <a:t>, 2010</a:t>
            </a:r>
            <a:endParaRPr lang="en-US" sz="1200" dirty="0"/>
          </a:p>
        </p:txBody>
      </p:sp>
      <p:sp>
        <p:nvSpPr>
          <p:cNvPr id="8" name="Left Brace 7"/>
          <p:cNvSpPr/>
          <p:nvPr/>
        </p:nvSpPr>
        <p:spPr>
          <a:xfrm rot="5400000">
            <a:off x="3394364" y="707920"/>
            <a:ext cx="192024" cy="2694339"/>
          </a:xfrm>
          <a:prstGeom prst="lef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Left Brace 8"/>
          <p:cNvSpPr/>
          <p:nvPr/>
        </p:nvSpPr>
        <p:spPr>
          <a:xfrm rot="5400000">
            <a:off x="4890655" y="1064865"/>
            <a:ext cx="192026" cy="1803027"/>
          </a:xfrm>
          <a:prstGeom prst="lef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Left Brace 9"/>
          <p:cNvSpPr/>
          <p:nvPr/>
        </p:nvSpPr>
        <p:spPr>
          <a:xfrm rot="5400000">
            <a:off x="6739866" y="1067175"/>
            <a:ext cx="192026" cy="1803027"/>
          </a:xfrm>
          <a:prstGeom prst="leftBrac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Left Brace 10"/>
          <p:cNvSpPr/>
          <p:nvPr/>
        </p:nvSpPr>
        <p:spPr>
          <a:xfrm rot="16200000">
            <a:off x="3382600" y="4868100"/>
            <a:ext cx="215549" cy="2694339"/>
          </a:xfrm>
          <a:prstGeom prst="lef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Left Brace 11"/>
          <p:cNvSpPr/>
          <p:nvPr/>
        </p:nvSpPr>
        <p:spPr>
          <a:xfrm rot="16200000">
            <a:off x="5311846" y="4919301"/>
            <a:ext cx="215549" cy="2946031"/>
          </a:xfrm>
          <a:prstGeom prst="lef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Left Brace 12"/>
          <p:cNvSpPr/>
          <p:nvPr/>
        </p:nvSpPr>
        <p:spPr>
          <a:xfrm rot="16200000">
            <a:off x="7241877" y="5839072"/>
            <a:ext cx="146280" cy="844758"/>
          </a:xfrm>
          <a:prstGeom prst="leftBrac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a:off x="2828640" y="1578200"/>
            <a:ext cx="1353481" cy="369332"/>
          </a:xfrm>
          <a:prstGeom prst="rect">
            <a:avLst/>
          </a:prstGeom>
          <a:noFill/>
        </p:spPr>
        <p:txBody>
          <a:bodyPr wrap="none" rtlCol="0">
            <a:spAutoFit/>
          </a:bodyPr>
          <a:lstStyle/>
          <a:p>
            <a:r>
              <a:rPr lang="en-US" dirty="0" smtClean="0"/>
              <a:t>WGP (Adult)</a:t>
            </a:r>
            <a:endParaRPr lang="en-US" dirty="0"/>
          </a:p>
        </p:txBody>
      </p:sp>
      <p:sp>
        <p:nvSpPr>
          <p:cNvPr id="15" name="TextBox 14"/>
          <p:cNvSpPr txBox="1"/>
          <p:nvPr/>
        </p:nvSpPr>
        <p:spPr>
          <a:xfrm>
            <a:off x="2886365" y="6373245"/>
            <a:ext cx="1353481" cy="369332"/>
          </a:xfrm>
          <a:prstGeom prst="rect">
            <a:avLst/>
          </a:prstGeom>
          <a:noFill/>
        </p:spPr>
        <p:txBody>
          <a:bodyPr wrap="none" rtlCol="0">
            <a:spAutoFit/>
          </a:bodyPr>
          <a:lstStyle/>
          <a:p>
            <a:r>
              <a:rPr lang="en-US" dirty="0" smtClean="0"/>
              <a:t>WGP (Adult)</a:t>
            </a:r>
            <a:endParaRPr lang="en-US" dirty="0"/>
          </a:p>
        </p:txBody>
      </p:sp>
      <p:sp>
        <p:nvSpPr>
          <p:cNvPr id="16" name="TextBox 15"/>
          <p:cNvSpPr txBox="1"/>
          <p:nvPr/>
        </p:nvSpPr>
        <p:spPr>
          <a:xfrm>
            <a:off x="4155560" y="1547213"/>
            <a:ext cx="1709535" cy="369332"/>
          </a:xfrm>
          <a:prstGeom prst="rect">
            <a:avLst/>
          </a:prstGeom>
          <a:noFill/>
        </p:spPr>
        <p:txBody>
          <a:bodyPr wrap="none" rtlCol="0">
            <a:spAutoFit/>
          </a:bodyPr>
          <a:lstStyle/>
          <a:p>
            <a:r>
              <a:rPr lang="en-US" dirty="0" smtClean="0"/>
              <a:t>WGP (Offspring)</a:t>
            </a:r>
            <a:endParaRPr lang="en-US" dirty="0"/>
          </a:p>
        </p:txBody>
      </p:sp>
      <p:sp>
        <p:nvSpPr>
          <p:cNvPr id="18" name="TextBox 17"/>
          <p:cNvSpPr txBox="1"/>
          <p:nvPr/>
        </p:nvSpPr>
        <p:spPr>
          <a:xfrm>
            <a:off x="4596593" y="6488668"/>
            <a:ext cx="1709535" cy="369332"/>
          </a:xfrm>
          <a:prstGeom prst="rect">
            <a:avLst/>
          </a:prstGeom>
          <a:noFill/>
        </p:spPr>
        <p:txBody>
          <a:bodyPr wrap="none" rtlCol="0">
            <a:spAutoFit/>
          </a:bodyPr>
          <a:lstStyle/>
          <a:p>
            <a:r>
              <a:rPr lang="en-US" dirty="0" smtClean="0"/>
              <a:t>WGP (Offspring)</a:t>
            </a:r>
            <a:endParaRPr lang="en-US" dirty="0"/>
          </a:p>
        </p:txBody>
      </p:sp>
      <p:sp>
        <p:nvSpPr>
          <p:cNvPr id="19" name="TextBox 18"/>
          <p:cNvSpPr txBox="1"/>
          <p:nvPr/>
        </p:nvSpPr>
        <p:spPr>
          <a:xfrm>
            <a:off x="7048294" y="6304002"/>
            <a:ext cx="562023" cy="369332"/>
          </a:xfrm>
          <a:prstGeom prst="rect">
            <a:avLst/>
          </a:prstGeom>
          <a:noFill/>
        </p:spPr>
        <p:txBody>
          <a:bodyPr wrap="none" rtlCol="0">
            <a:spAutoFit/>
          </a:bodyPr>
          <a:lstStyle/>
          <a:p>
            <a:r>
              <a:rPr lang="en-US" dirty="0" smtClean="0"/>
              <a:t>TGP</a:t>
            </a:r>
            <a:endParaRPr lang="en-US" dirty="0"/>
          </a:p>
        </p:txBody>
      </p:sp>
      <p:sp>
        <p:nvSpPr>
          <p:cNvPr id="20" name="TextBox 19"/>
          <p:cNvSpPr txBox="1"/>
          <p:nvPr/>
        </p:nvSpPr>
        <p:spPr>
          <a:xfrm>
            <a:off x="6611624" y="1538162"/>
            <a:ext cx="562023" cy="369332"/>
          </a:xfrm>
          <a:prstGeom prst="rect">
            <a:avLst/>
          </a:prstGeom>
          <a:noFill/>
        </p:spPr>
        <p:txBody>
          <a:bodyPr wrap="none" rtlCol="0">
            <a:spAutoFit/>
          </a:bodyPr>
          <a:lstStyle/>
          <a:p>
            <a:r>
              <a:rPr lang="en-US" dirty="0" smtClean="0"/>
              <a:t>TGP</a:t>
            </a:r>
            <a:endParaRPr lang="en-US" dirty="0"/>
          </a:p>
        </p:txBody>
      </p:sp>
    </p:spTree>
    <p:extLst>
      <p:ext uri="{BB962C8B-B14F-4D97-AF65-F5344CB8AC3E}">
        <p14:creationId xmlns:p14="http://schemas.microsoft.com/office/powerpoint/2010/main" val="283850766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4151755" cy="7022080"/>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u="sng" dirty="0"/>
          </a:p>
        </p:txBody>
      </p:sp>
      <p:sp>
        <p:nvSpPr>
          <p:cNvPr id="2" name="Title 1"/>
          <p:cNvSpPr>
            <a:spLocks noGrp="1"/>
          </p:cNvSpPr>
          <p:nvPr>
            <p:ph type="title"/>
          </p:nvPr>
        </p:nvSpPr>
        <p:spPr>
          <a:xfrm>
            <a:off x="117402" y="189265"/>
            <a:ext cx="4034353" cy="1143000"/>
          </a:xfrm>
        </p:spPr>
        <p:txBody>
          <a:bodyPr>
            <a:noAutofit/>
          </a:bodyPr>
          <a:lstStyle/>
          <a:p>
            <a:pPr marL="0" indent="0" algn="l"/>
            <a:r>
              <a:rPr lang="en-US" sz="3600" b="1" dirty="0">
                <a:solidFill>
                  <a:srgbClr val="FFFFFF"/>
                </a:solidFill>
                <a:latin typeface="Arial"/>
                <a:cs typeface="Arial"/>
              </a:rPr>
              <a:t>Q2: </a:t>
            </a:r>
            <a:r>
              <a:rPr lang="en-US" sz="3600" dirty="0">
                <a:solidFill>
                  <a:srgbClr val="FFFFFF"/>
                </a:solidFill>
                <a:latin typeface="Arial"/>
                <a:cs typeface="Arial"/>
              </a:rPr>
              <a:t>Is plasticity adaptive?</a:t>
            </a:r>
          </a:p>
        </p:txBody>
      </p:sp>
      <p:sp>
        <p:nvSpPr>
          <p:cNvPr id="5" name="TextBox 4"/>
          <p:cNvSpPr txBox="1"/>
          <p:nvPr/>
        </p:nvSpPr>
        <p:spPr>
          <a:xfrm>
            <a:off x="237107" y="2017500"/>
            <a:ext cx="3673394" cy="1200329"/>
          </a:xfrm>
          <a:prstGeom prst="rect">
            <a:avLst/>
          </a:prstGeom>
          <a:noFill/>
        </p:spPr>
        <p:txBody>
          <a:bodyPr wrap="square" rtlCol="0">
            <a:spAutoFit/>
          </a:bodyPr>
          <a:lstStyle/>
          <a:p>
            <a:r>
              <a:rPr lang="en-US" dirty="0" smtClean="0">
                <a:solidFill>
                  <a:srgbClr val="A6A6A6"/>
                </a:solidFill>
                <a:latin typeface="Arial"/>
                <a:cs typeface="Arial"/>
              </a:rPr>
              <a:t>“Plasticity is sometimes </a:t>
            </a:r>
            <a:r>
              <a:rPr lang="en-US" dirty="0" smtClean="0">
                <a:solidFill>
                  <a:schemeClr val="bg1">
                    <a:lumMod val="95000"/>
                  </a:schemeClr>
                </a:solidFill>
                <a:latin typeface="Arial"/>
                <a:cs typeface="Arial"/>
              </a:rPr>
              <a:t>adaptive</a:t>
            </a:r>
            <a:r>
              <a:rPr lang="en-US" dirty="0" smtClean="0">
                <a:solidFill>
                  <a:srgbClr val="FFFFFF"/>
                </a:solidFill>
                <a:latin typeface="Arial"/>
                <a:cs typeface="Arial"/>
              </a:rPr>
              <a:t>, </a:t>
            </a:r>
            <a:r>
              <a:rPr lang="en-US" dirty="0" smtClean="0">
                <a:solidFill>
                  <a:srgbClr val="A6A6A6"/>
                </a:solidFill>
                <a:latin typeface="Arial"/>
                <a:cs typeface="Arial"/>
              </a:rPr>
              <a:t>sometimes </a:t>
            </a:r>
            <a:r>
              <a:rPr lang="en-US" dirty="0" smtClean="0">
                <a:solidFill>
                  <a:srgbClr val="FFFFFF"/>
                </a:solidFill>
                <a:latin typeface="Arial"/>
                <a:cs typeface="Arial"/>
              </a:rPr>
              <a:t>maladaptive, </a:t>
            </a:r>
            <a:r>
              <a:rPr lang="en-US" dirty="0" smtClean="0">
                <a:solidFill>
                  <a:srgbClr val="A6A6A6"/>
                </a:solidFill>
                <a:latin typeface="Arial"/>
                <a:cs typeface="Arial"/>
              </a:rPr>
              <a:t>and sometimes </a:t>
            </a:r>
            <a:r>
              <a:rPr lang="en-US" dirty="0" smtClean="0">
                <a:solidFill>
                  <a:srgbClr val="FFFFFF"/>
                </a:solidFill>
                <a:latin typeface="Arial"/>
                <a:cs typeface="Arial"/>
              </a:rPr>
              <a:t>neutral</a:t>
            </a:r>
            <a:r>
              <a:rPr lang="en-US" dirty="0" smtClean="0">
                <a:solidFill>
                  <a:srgbClr val="A6A6A6"/>
                </a:solidFill>
                <a:latin typeface="Arial"/>
                <a:cs typeface="Arial"/>
              </a:rPr>
              <a:t>”</a:t>
            </a:r>
            <a:r>
              <a:rPr lang="en-US" dirty="0" smtClean="0">
                <a:solidFill>
                  <a:srgbClr val="FFFFFF"/>
                </a:solidFill>
                <a:latin typeface="Arial"/>
                <a:cs typeface="Arial"/>
              </a:rPr>
              <a:t> </a:t>
            </a:r>
          </a:p>
          <a:p>
            <a:r>
              <a:rPr lang="mr-IN" dirty="0" smtClean="0">
                <a:solidFill>
                  <a:srgbClr val="A6A6A6"/>
                </a:solidFill>
                <a:latin typeface="Arial"/>
                <a:cs typeface="Arial"/>
              </a:rPr>
              <a:t>–</a:t>
            </a:r>
            <a:r>
              <a:rPr lang="en-US" dirty="0" smtClean="0">
                <a:solidFill>
                  <a:srgbClr val="A6A6A6"/>
                </a:solidFill>
                <a:latin typeface="Arial"/>
                <a:cs typeface="Arial"/>
              </a:rPr>
              <a:t> </a:t>
            </a:r>
            <a:r>
              <a:rPr lang="en-US" dirty="0" smtClean="0">
                <a:solidFill>
                  <a:schemeClr val="bg1"/>
                </a:solidFill>
                <a:latin typeface="Arial"/>
                <a:cs typeface="Arial"/>
              </a:rPr>
              <a:t>Andrew Hendry</a:t>
            </a:r>
            <a:endParaRPr lang="en-US" dirty="0">
              <a:solidFill>
                <a:schemeClr val="bg1"/>
              </a:solidFill>
              <a:latin typeface="Arial"/>
              <a:cs typeface="Arial"/>
            </a:endParaRPr>
          </a:p>
        </p:txBody>
      </p:sp>
      <p:pic>
        <p:nvPicPr>
          <p:cNvPr id="6" name="Picture 5" descr="Screen Shot 2019-02-27 at 11.24.5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8500" y="1454150"/>
            <a:ext cx="4635500" cy="4432300"/>
          </a:xfrm>
          <a:prstGeom prst="rect">
            <a:avLst/>
          </a:prstGeom>
        </p:spPr>
      </p:pic>
      <p:sp>
        <p:nvSpPr>
          <p:cNvPr id="7" name="TextBox 6"/>
          <p:cNvSpPr txBox="1"/>
          <p:nvPr/>
        </p:nvSpPr>
        <p:spPr>
          <a:xfrm>
            <a:off x="7615299" y="6556778"/>
            <a:ext cx="1336799" cy="276999"/>
          </a:xfrm>
          <a:prstGeom prst="rect">
            <a:avLst/>
          </a:prstGeom>
          <a:noFill/>
        </p:spPr>
        <p:txBody>
          <a:bodyPr wrap="none" rtlCol="0">
            <a:spAutoFit/>
          </a:bodyPr>
          <a:lstStyle/>
          <a:p>
            <a:r>
              <a:rPr lang="en-US" sz="1200" dirty="0" err="1" smtClean="0"/>
              <a:t>Nicotra</a:t>
            </a:r>
            <a:r>
              <a:rPr lang="en-US" sz="1200" dirty="0" smtClean="0"/>
              <a:t> et al. 2010</a:t>
            </a:r>
            <a:endParaRPr lang="en-US" sz="1200" dirty="0"/>
          </a:p>
        </p:txBody>
      </p:sp>
    </p:spTree>
    <p:extLst>
      <p:ext uri="{BB962C8B-B14F-4D97-AF65-F5344CB8AC3E}">
        <p14:creationId xmlns:p14="http://schemas.microsoft.com/office/powerpoint/2010/main" val="403955942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22299</TotalTime>
  <Words>1954</Words>
  <Application>Microsoft Macintosh PowerPoint</Application>
  <PresentationFormat>On-screen Show (4:3)</PresentationFormat>
  <Paragraphs>294</Paragraphs>
  <Slides>43</Slides>
  <Notes>25</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Office Theme</vt:lpstr>
      <vt:lpstr>Adaptive Phenotypic Plasticity  and Epigenetics</vt:lpstr>
      <vt:lpstr>Outline  Phenotypic  Plasticity</vt:lpstr>
      <vt:lpstr>Outline  Epigenetics</vt:lpstr>
      <vt:lpstr>Q1: What is phenotypic plasticity?</vt:lpstr>
      <vt:lpstr>Environment (E), Genotype (G), or both (GXE)?</vt:lpstr>
      <vt:lpstr>Plasticity and Reaction Norms</vt:lpstr>
      <vt:lpstr>Q1: What is phenotypic plasticity?</vt:lpstr>
      <vt:lpstr>Types of plasticity: WGP and TGP</vt:lpstr>
      <vt:lpstr>Q2: Is plasticity adaptive?</vt:lpstr>
      <vt:lpstr>Q3: What are the cost-benefits of plasticity?</vt:lpstr>
      <vt:lpstr>Q5: Does plasticity promote or constrain evolution?</vt:lpstr>
      <vt:lpstr>Q4: Does plasticity promote or constrain evolution?</vt:lpstr>
      <vt:lpstr>Q4: Does plasticity promote or constrain evolution?</vt:lpstr>
      <vt:lpstr>Does this increase or decrease long term plasticity? </vt:lpstr>
      <vt:lpstr>Q5: How can we quantify phenotypic plasticity?</vt:lpstr>
      <vt:lpstr>Q5: How can we quantify phenotypic plasticity?</vt:lpstr>
      <vt:lpstr>Q5: How can we quantify phenotypic plasticity?</vt:lpstr>
      <vt:lpstr>Q5: How can we quantify phenotypic plasticity?</vt:lpstr>
      <vt:lpstr>Q5: How can we quantify phenotypic plasticity?</vt:lpstr>
      <vt:lpstr>Outline  Epigenetics</vt:lpstr>
      <vt:lpstr>Q1: What is epigenetics?</vt:lpstr>
      <vt:lpstr>Plasticity and Epigenetics </vt:lpstr>
      <vt:lpstr>Q2: Epigenetic effect vs inheritance</vt:lpstr>
      <vt:lpstr>PowerPoint Presentation</vt:lpstr>
      <vt:lpstr>PowerPoint Presentation</vt:lpstr>
      <vt:lpstr>PowerPoint Presentation</vt:lpstr>
      <vt:lpstr>Q3: What are epigenetic mechanisms? </vt:lpstr>
      <vt:lpstr>DNA Methylation</vt:lpstr>
      <vt:lpstr>DNA Methylation</vt:lpstr>
      <vt:lpstr>DNA Methylation</vt:lpstr>
      <vt:lpstr>DNA Methylation and Nutrition</vt:lpstr>
      <vt:lpstr>Chromatin Structure</vt:lpstr>
      <vt:lpstr>Non-coding RNA</vt:lpstr>
      <vt:lpstr>Q4: How can we quantify epigenetics           </vt:lpstr>
      <vt:lpstr>Q5: How can we quantify epigenetics           </vt:lpstr>
      <vt:lpstr>PowerPoint Presentation</vt:lpstr>
      <vt:lpstr>PowerPoint Presentation</vt:lpstr>
      <vt:lpstr>PowerPoint Presentation</vt:lpstr>
      <vt:lpstr>PowerPoint Presentation</vt:lpstr>
      <vt:lpstr>Q5: What is the epigenetic role in phenotypic plasticity?</vt:lpstr>
      <vt:lpstr>Q1: What is epigenetics?</vt:lpstr>
      <vt:lpstr>Q1: What is epigenetics?</vt:lpstr>
      <vt:lpstr>Q5: What is the epigenetic role in environmental acclimatization?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Adaptive Phenotypic Plasticity and Epigenetics</dc:title>
  <dc:creator>Kevin Wong</dc:creator>
  <cp:lastModifiedBy>Kevin Wong</cp:lastModifiedBy>
  <cp:revision>120</cp:revision>
  <dcterms:created xsi:type="dcterms:W3CDTF">2019-01-24T01:02:44Z</dcterms:created>
  <dcterms:modified xsi:type="dcterms:W3CDTF">2019-02-28T12:12:48Z</dcterms:modified>
</cp:coreProperties>
</file>